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3" r:id="rId3"/>
    <p:sldId id="256" r:id="rId4"/>
    <p:sldId id="258" r:id="rId5"/>
    <p:sldId id="259" r:id="rId6"/>
    <p:sldId id="260" r:id="rId7"/>
    <p:sldId id="261" r:id="rId8"/>
    <p:sldId id="262" r:id="rId9"/>
    <p:sldId id="264" r:id="rId10"/>
    <p:sldId id="265" r:id="rId11"/>
    <p:sldId id="266" r:id="rId12"/>
    <p:sldId id="267" r:id="rId13"/>
    <p:sldId id="268" r:id="rId14"/>
    <p:sldId id="270" r:id="rId15"/>
    <p:sldId id="269" r:id="rId16"/>
    <p:sldId id="271" r:id="rId17"/>
    <p:sldId id="272" r:id="rId18"/>
    <p:sldId id="273" r:id="rId19"/>
    <p:sldId id="274" r:id="rId20"/>
    <p:sldId id="276" r:id="rId21"/>
    <p:sldId id="277" r:id="rId22"/>
    <p:sldId id="278" r:id="rId23"/>
    <p:sldId id="280" r:id="rId24"/>
    <p:sldId id="279"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DEFF"/>
    <a:srgbClr val="FF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howGuides="1">
      <p:cViewPr varScale="1">
        <p:scale>
          <a:sx n="53" d="100"/>
          <a:sy n="53" d="100"/>
        </p:scale>
        <p:origin x="180" y="54"/>
      </p:cViewPr>
      <p:guideLst>
        <p:guide orient="horz" pos="2160"/>
        <p:guide pos="38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12" name="Rectangles 11"/>
          <p:cNvSpPr/>
          <p:nvPr/>
        </p:nvSpPr>
        <p:spPr>
          <a:xfrm>
            <a:off x="1169670" y="2829560"/>
            <a:ext cx="9852660" cy="1568450"/>
          </a:xfrm>
          <a:prstGeom prst="rect">
            <a:avLst/>
          </a:prstGeom>
          <a:noFill/>
          <a:ln>
            <a:noFill/>
          </a:ln>
        </p:spPr>
        <p:txBody>
          <a:bodyPr wrap="none" rtlCol="0" anchor="t">
            <a:spAutoFit/>
          </a:bodyPr>
          <a:p>
            <a:pPr algn="ctr"/>
            <a:r>
              <a:rPr lang="sr-Cyrl-RS" altLang="en-US" sz="9600" b="1">
                <a:ln w="12700">
                  <a:solidFill>
                    <a:schemeClr val="tx2">
                      <a:lumMod val="75000"/>
                    </a:schemeClr>
                  </a:solidFill>
                  <a:prstDash val="solid"/>
                </a:ln>
                <a:solidFill>
                  <a:srgbClr val="C00000"/>
                </a:solidFill>
                <a:effectLst>
                  <a:outerShdw dist="38100" dir="2640000" algn="bl" rotWithShape="0">
                    <a:schemeClr val="tx2">
                      <a:lumMod val="75000"/>
                    </a:schemeClr>
                  </a:outerShdw>
                </a:effectLst>
                <a:latin typeface="Book Antiqua" panose="02040602050305030304" charset="0"/>
                <a:cs typeface="Book Antiqua" panose="02040602050305030304" charset="0"/>
              </a:rPr>
              <a:t>П Р А З Н И Ц И</a:t>
            </a:r>
            <a:endParaRPr lang="sr-Cyrl-RS" altLang="en-US" sz="9600" b="1">
              <a:ln w="12700">
                <a:solidFill>
                  <a:schemeClr val="tx2">
                    <a:lumMod val="75000"/>
                  </a:schemeClr>
                </a:solidFill>
                <a:prstDash val="solid"/>
              </a:ln>
              <a:solidFill>
                <a:srgbClr val="C00000"/>
              </a:solidFill>
              <a:effectLst>
                <a:outerShdw dist="38100" dir="2640000" algn="bl" rotWithShape="0">
                  <a:schemeClr val="tx2">
                    <a:lumMod val="75000"/>
                  </a:schemeClr>
                </a:outerShdw>
              </a:effectLst>
              <a:latin typeface="Book Antiqua" panose="02040602050305030304" charset="0"/>
              <a:cs typeface="Book Antiqua" panose="0204060205030503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weave">
          <a:fgClr>
            <a:schemeClr val="accent6">
              <a:lumMod val="60000"/>
              <a:lumOff val="40000"/>
            </a:schemeClr>
          </a:fgClr>
          <a:bgClr>
            <a:schemeClr val="accent4">
              <a:lumMod val="40000"/>
              <a:lumOff val="60000"/>
            </a:schemeClr>
          </a:bgClr>
        </a:pattFill>
        <a:effectLst/>
      </p:bgPr>
    </p:bg>
    <p:spTree>
      <p:nvGrpSpPr>
        <p:cNvPr id="1" name=""/>
        <p:cNvGrpSpPr/>
        <p:nvPr/>
      </p:nvGrpSpPr>
      <p:grpSpPr/>
      <p:sp>
        <p:nvSpPr>
          <p:cNvPr id="2" name="Title 1"/>
          <p:cNvSpPr>
            <a:spLocks noGrp="1"/>
          </p:cNvSpPr>
          <p:nvPr>
            <p:ph type="title"/>
          </p:nvPr>
        </p:nvSpPr>
        <p:spPr/>
        <p:txBody>
          <a:bodyPr/>
          <a:p>
            <a:pPr algn="ctr"/>
            <a:r>
              <a:rPr lang="sr-Cyrl-RS" altLang="en-US">
                <a:latin typeface="Book Antiqua" panose="02040602050305030304" charset="0"/>
                <a:cs typeface="Book Antiqua" panose="02040602050305030304" charset="0"/>
              </a:rPr>
              <a:t>НОВА ГОДИНА У ЈАПАНУ</a:t>
            </a:r>
            <a:endParaRPr lang="sr-Cyrl-RS" altLang="en-US">
              <a:latin typeface="Book Antiqua" panose="02040602050305030304" charset="0"/>
              <a:cs typeface="Book Antiqua" panose="02040602050305030304" charset="0"/>
            </a:endParaRPr>
          </a:p>
        </p:txBody>
      </p:sp>
      <p:sp>
        <p:nvSpPr>
          <p:cNvPr id="3" name="Content Placeholder 2"/>
          <p:cNvSpPr>
            <a:spLocks noGrp="1"/>
          </p:cNvSpPr>
          <p:nvPr>
            <p:ph idx="1"/>
          </p:nvPr>
        </p:nvSpPr>
        <p:spPr>
          <a:xfrm>
            <a:off x="838200" y="2086610"/>
            <a:ext cx="10515600" cy="4351338"/>
          </a:xfrm>
        </p:spPr>
        <p:txBody>
          <a:bodyPr>
            <a:normAutofit lnSpcReduction="20000"/>
          </a:bodyPr>
          <a:p>
            <a:pPr marL="0" indent="0" algn="just">
              <a:buNone/>
            </a:pPr>
            <a:r>
              <a:rPr lang="en-US" altLang="en-US" b="1">
                <a:latin typeface="Book Antiqua" panose="02040602050305030304" charset="0"/>
                <a:cs typeface="Book Antiqua" panose="02040602050305030304" charset="0"/>
              </a:rPr>
              <a:t>П</a:t>
            </a:r>
            <a:r>
              <a:rPr lang="en-US" altLang="en-US">
                <a:latin typeface="Book Antiqua" panose="02040602050305030304" charset="0"/>
                <a:cs typeface="Book Antiqua" panose="02040602050305030304" charset="0"/>
              </a:rPr>
              <a:t>ре периода Meиђи, датум јапанске Нове године био је одређен на основу јапанске верзије лунисоларног календара (посљедња верзија био је лунисоларни календар Тенпо ере), а пре њега на основу Јокјо календара, који је био кинеска верзија.</a:t>
            </a:r>
            <a:endParaRPr lang="en-US" altLang="en-US">
              <a:latin typeface="Book Antiqua" panose="02040602050305030304" charset="0"/>
              <a:cs typeface="Book Antiqua" panose="02040602050305030304" charset="0"/>
            </a:endParaRPr>
          </a:p>
          <a:p>
            <a:pPr marL="0" indent="0" algn="just">
              <a:buNone/>
            </a:pPr>
            <a:r>
              <a:rPr lang="en-US" altLang="en-US">
                <a:latin typeface="Book Antiqua" panose="02040602050305030304" charset="0"/>
                <a:cs typeface="Book Antiqua" panose="02040602050305030304" charset="0"/>
              </a:rPr>
              <a:t>Међутим, 1873. пет година након Меиђи рестаурације, Јапан је усвојио грегоријански календар и 1. јануар је тада званично постао први дан Нове године. Током новогодишње прославе Јапанци једу бројна укусна јела која се свеобухватно називају осећи-рјори, или скраћено осећи</a:t>
            </a:r>
            <a:r>
              <a:rPr lang="sr-Cyrl-RS" altLang="en-US">
                <a:latin typeface="Book Antiqua" panose="02040602050305030304" charset="0"/>
                <a:cs typeface="Book Antiqua" panose="02040602050305030304" charset="0"/>
              </a:rPr>
              <a:t>. </a:t>
            </a:r>
            <a:r>
              <a:rPr lang="en-US" altLang="en-US">
                <a:latin typeface="Book Antiqua" panose="02040602050305030304" charset="0"/>
                <a:cs typeface="Book Antiqua" panose="02040602050305030304" charset="0"/>
              </a:rPr>
              <a:t>Да би се преоптерећени желудац одморио и опоравио, седмог јануара припрема се супа од пиринча и седам биљака</a:t>
            </a:r>
            <a:r>
              <a:rPr lang="sr-Cyrl-RS" altLang="en-US">
                <a:latin typeface="Book Antiqua" panose="02040602050305030304" charset="0"/>
                <a:cs typeface="Book Antiqua" panose="02040602050305030304" charset="0"/>
              </a:rPr>
              <a:t>. </a:t>
            </a:r>
            <a:r>
              <a:rPr lang="en-US" altLang="en-US">
                <a:latin typeface="Book Antiqua" panose="02040602050305030304" charset="0"/>
                <a:cs typeface="Book Antiqua" panose="02040602050305030304" charset="0"/>
              </a:rPr>
              <a:t>Овај дан познат је као ђинђицу</a:t>
            </a:r>
            <a:r>
              <a:rPr lang="sr-Cyrl-RS" altLang="en-US">
                <a:latin typeface="Book Antiqua" panose="02040602050305030304" charset="0"/>
                <a:cs typeface="Book Antiqua" panose="02040602050305030304" charset="0"/>
              </a:rPr>
              <a:t>.</a:t>
            </a:r>
            <a:endParaRPr lang="sr-Cyrl-RS" altLang="en-US">
              <a:latin typeface="Book Antiqua" panose="02040602050305030304" charset="0"/>
              <a:cs typeface="Book Antiqua" panose="02040602050305030304" charset="0"/>
            </a:endParaRPr>
          </a:p>
        </p:txBody>
      </p:sp>
      <p:pic>
        <p:nvPicPr>
          <p:cNvPr id="4" name="Picture 3" descr="An_Instance_Of_New_Year_Card_In_Japan"/>
          <p:cNvPicPr>
            <a:picLocks noChangeAspect="1"/>
          </p:cNvPicPr>
          <p:nvPr/>
        </p:nvPicPr>
        <p:blipFill>
          <a:blip r:embed="rId1"/>
          <a:stretch>
            <a:fillRect/>
          </a:stretch>
        </p:blipFill>
        <p:spPr>
          <a:xfrm>
            <a:off x="457835" y="310515"/>
            <a:ext cx="1362710" cy="1515745"/>
          </a:xfrm>
          <a:prstGeom prst="rect">
            <a:avLst/>
          </a:prstGeom>
          <a:ln w="76200" cmpd="thinThick">
            <a:solidFill>
              <a:schemeClr val="accent6">
                <a:lumMod val="50000"/>
              </a:schemeClr>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2000"/>
          </a:schemeClr>
        </a:solidFill>
        <a:effectLst/>
      </p:bgPr>
    </p:bg>
    <p:spTree>
      <p:nvGrpSpPr>
        <p:cNvPr id="1" name=""/>
        <p:cNvGrpSpPr/>
        <p:nvPr/>
      </p:nvGrpSpPr>
      <p:grpSpPr/>
      <p:sp>
        <p:nvSpPr>
          <p:cNvPr id="2" name="Title 1"/>
          <p:cNvSpPr>
            <a:spLocks noGrp="1"/>
          </p:cNvSpPr>
          <p:nvPr>
            <p:ph type="title"/>
          </p:nvPr>
        </p:nvSpPr>
        <p:spPr/>
        <p:txBody>
          <a:bodyPr/>
          <a:p>
            <a:pPr algn="ctr"/>
            <a:r>
              <a:rPr lang="sr-Cyrl-RS" altLang="en-US">
                <a:latin typeface="Book Antiqua" panose="02040602050305030304" charset="0"/>
                <a:cs typeface="Book Antiqua" panose="02040602050305030304" charset="0"/>
              </a:rPr>
              <a:t>КИНЕСКА НОВА ГОДИНА</a:t>
            </a:r>
            <a:endParaRPr lang="sr-Cyrl-RS" altLang="en-US">
              <a:latin typeface="Book Antiqua" panose="02040602050305030304" charset="0"/>
              <a:cs typeface="Book Antiqua" panose="02040602050305030304" charset="0"/>
            </a:endParaRPr>
          </a:p>
        </p:txBody>
      </p:sp>
      <p:pic>
        <p:nvPicPr>
          <p:cNvPr id="4" name="Content Placeholder 3" descr="istockphoto-177162527-612x612"/>
          <p:cNvPicPr>
            <a:picLocks noChangeAspect="1"/>
          </p:cNvPicPr>
          <p:nvPr>
            <p:ph idx="1"/>
          </p:nvPr>
        </p:nvPicPr>
        <p:blipFill>
          <a:blip r:embed="rId1"/>
          <a:stretch>
            <a:fillRect/>
          </a:stretch>
        </p:blipFill>
        <p:spPr>
          <a:xfrm>
            <a:off x="416560" y="186690"/>
            <a:ext cx="1385570" cy="1503680"/>
          </a:xfrm>
          <a:prstGeom prst="rect">
            <a:avLst/>
          </a:prstGeom>
          <a:ln w="76200">
            <a:solidFill>
              <a:schemeClr val="tx1"/>
            </a:solidFill>
          </a:ln>
        </p:spPr>
      </p:pic>
      <p:sp>
        <p:nvSpPr>
          <p:cNvPr id="5" name="Text Box 4"/>
          <p:cNvSpPr txBox="1"/>
          <p:nvPr/>
        </p:nvSpPr>
        <p:spPr>
          <a:xfrm>
            <a:off x="415925" y="1869440"/>
            <a:ext cx="11328400" cy="4838065"/>
          </a:xfrm>
          <a:prstGeom prst="rect">
            <a:avLst/>
          </a:prstGeom>
          <a:noFill/>
        </p:spPr>
        <p:txBody>
          <a:bodyPr wrap="square" rtlCol="0">
            <a:noAutofit/>
          </a:bodyPr>
          <a:p>
            <a:pPr algn="just"/>
            <a:r>
              <a:rPr lang="en-US" altLang="en-US" sz="2400" b="1">
                <a:latin typeface="Book Antiqua" panose="02040602050305030304" charset="0"/>
                <a:cs typeface="Book Antiqua" panose="02040602050305030304" charset="0"/>
              </a:rPr>
              <a:t>К</a:t>
            </a:r>
            <a:r>
              <a:rPr lang="en-US" altLang="en-US" sz="2400">
                <a:latin typeface="Book Antiqua" panose="02040602050305030304" charset="0"/>
                <a:cs typeface="Book Antiqua" panose="02040602050305030304" charset="0"/>
              </a:rPr>
              <a:t>инеска Нова година, или Пролећни фестивал, празник је којим се прославља почетак Нове године по традиционалном кинеском календару. То је једна од више лунарних нових година у Азији. Славље почиње вече пре првог дана године и завршава се петнаестог дана у години, на Фестивал лампиона. Први дан кинеске Нове године почиње на млади месец, који се појављује између 21. јануара и 20. фебруара.</a:t>
            </a:r>
            <a:endParaRPr lang="en-US" altLang="en-US" sz="2400">
              <a:latin typeface="Book Antiqua" panose="02040602050305030304" charset="0"/>
              <a:cs typeface="Book Antiqua" panose="02040602050305030304" charset="0"/>
            </a:endParaRPr>
          </a:p>
          <a:p>
            <a:pPr algn="just"/>
            <a:r>
              <a:rPr lang="en-US" altLang="en-US" sz="2400">
                <a:latin typeface="Book Antiqua" panose="02040602050305030304" charset="0"/>
                <a:cs typeface="Book Antiqua" panose="02040602050305030304" charset="0"/>
              </a:rPr>
              <a:t>Током фестивала, људи у Кини спремају разну гурманску храну за породицу и госте. Због развијене културе, јела из различитих држава има</a:t>
            </a:r>
            <a:r>
              <a:rPr lang="sr-Cyrl-RS" altLang="en-US" sz="2400">
                <a:latin typeface="Book Antiqua" panose="02040602050305030304" charset="0"/>
                <a:cs typeface="Book Antiqua" panose="02040602050305030304" charset="0"/>
              </a:rPr>
              <a:t>ју</a:t>
            </a:r>
            <a:r>
              <a:rPr lang="en-US" altLang="en-US" sz="2400">
                <a:latin typeface="Book Antiqua" panose="02040602050305030304" charset="0"/>
                <a:cs typeface="Book Antiqua" panose="02040602050305030304" charset="0"/>
              </a:rPr>
              <a:t> другачији укус. </a:t>
            </a:r>
            <a:r>
              <a:rPr lang="sr-Cyrl-RS" altLang="en-US" sz="2400">
                <a:latin typeface="Book Antiqua" panose="02040602050305030304" charset="0"/>
                <a:cs typeface="Book Antiqua" panose="02040602050305030304" charset="0"/>
              </a:rPr>
              <a:t>Н</a:t>
            </a:r>
            <a:r>
              <a:rPr lang="en-US" altLang="en-US" sz="2400">
                <a:latin typeface="Book Antiqua" panose="02040602050305030304" charset="0"/>
                <a:cs typeface="Book Antiqua" panose="02040602050305030304" charset="0"/>
              </a:rPr>
              <a:t>ајпознатије јело су кнедле из северне Кине и тангиуан из јужне Кине</a:t>
            </a:r>
            <a:r>
              <a:rPr lang="sr-Cyrl-RS" altLang="en-US" sz="2400">
                <a:latin typeface="Book Antiqua" panose="02040602050305030304" charset="0"/>
                <a:cs typeface="Book Antiqua" panose="02040602050305030304" charset="0"/>
              </a:rPr>
              <a:t>. </a:t>
            </a:r>
            <a:r>
              <a:rPr lang="en-US" altLang="en-US" sz="2400">
                <a:latin typeface="Book Antiqua" panose="02040602050305030304" charset="0"/>
                <a:cs typeface="Book Antiqua" panose="02040602050305030304" charset="0"/>
              </a:rPr>
              <a:t>Током Нове године се најчешће носи црвена боја, традиционална веровања су да она тера зле духове и лошу срећу. </a:t>
            </a:r>
            <a:endParaRPr lang="en-US" altLang="en-US" sz="2400">
              <a:latin typeface="Book Antiqua" panose="02040602050305030304" charset="0"/>
              <a:cs typeface="Book Antiqua" panose="02040602050305030304" charset="0"/>
            </a:endParaRPr>
          </a:p>
          <a:p>
            <a:pPr algn="just"/>
            <a:endParaRPr lang="en-US" sz="2400">
              <a:latin typeface="Book Antiqua" panose="02040602050305030304" charset="0"/>
              <a:cs typeface="Book Antiqua" panose="0204060205030503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60000"/>
          </a:schemeClr>
        </a:solidFill>
        <a:effectLst/>
      </p:bgPr>
    </p:bg>
    <p:spTree>
      <p:nvGrpSpPr>
        <p:cNvPr id="1" name=""/>
        <p:cNvGrpSpPr/>
        <p:nvPr/>
      </p:nvGrpSpPr>
      <p:grpSpPr/>
      <p:sp>
        <p:nvSpPr>
          <p:cNvPr id="2" name="Title 1"/>
          <p:cNvSpPr>
            <a:spLocks noGrp="1"/>
          </p:cNvSpPr>
          <p:nvPr>
            <p:ph type="title"/>
          </p:nvPr>
        </p:nvSpPr>
        <p:spPr/>
        <p:txBody>
          <a:bodyPr/>
          <a:p>
            <a:pPr algn="ctr"/>
            <a:r>
              <a:rPr lang="sr-Cyrl-RS" altLang="en-US">
                <a:latin typeface="Book Antiqua" panose="02040602050305030304" charset="0"/>
                <a:cs typeface="Book Antiqua" panose="02040602050305030304" charset="0"/>
              </a:rPr>
              <a:t>НОВРУЗ - ИРАНСКА НОВА ГОДИНА</a:t>
            </a:r>
            <a:endParaRPr lang="sr-Cyrl-RS" altLang="en-US">
              <a:latin typeface="Book Antiqua" panose="02040602050305030304" charset="0"/>
              <a:cs typeface="Book Antiqua" panose="02040602050305030304" charset="0"/>
            </a:endParaRPr>
          </a:p>
        </p:txBody>
      </p:sp>
      <p:sp>
        <p:nvSpPr>
          <p:cNvPr id="3" name="Content Placeholder 2"/>
          <p:cNvSpPr>
            <a:spLocks noGrp="1"/>
          </p:cNvSpPr>
          <p:nvPr>
            <p:ph idx="1"/>
          </p:nvPr>
        </p:nvSpPr>
        <p:spPr>
          <a:xfrm>
            <a:off x="2846070" y="1691005"/>
            <a:ext cx="8735695" cy="4486275"/>
          </a:xfrm>
        </p:spPr>
        <p:txBody>
          <a:bodyPr>
            <a:noAutofit/>
          </a:bodyPr>
          <a:p>
            <a:pPr marL="0" indent="0" algn="just">
              <a:lnSpc>
                <a:spcPct val="100000"/>
              </a:lnSpc>
              <a:buNone/>
            </a:pPr>
            <a:r>
              <a:rPr lang="en-US" altLang="en-US" sz="2300" b="1">
                <a:latin typeface="Book Antiqua" panose="02040602050305030304" charset="0"/>
                <a:cs typeface="Book Antiqua" panose="02040602050305030304" charset="0"/>
              </a:rPr>
              <a:t>Н</a:t>
            </a:r>
            <a:r>
              <a:rPr lang="en-US" altLang="en-US" sz="2300">
                <a:latin typeface="Book Antiqua" panose="02040602050305030304" charset="0"/>
                <a:cs typeface="Book Antiqua" panose="02040602050305030304" charset="0"/>
              </a:rPr>
              <a:t>овруз (перс. </a:t>
            </a:r>
            <a:r>
              <a:rPr lang="ar-SA" altLang="en-US" sz="2300">
                <a:latin typeface="Book Antiqua" panose="02040602050305030304" charset="0"/>
                <a:cs typeface="Book Antiqua" panose="02040602050305030304" charset="0"/>
              </a:rPr>
              <a:t>نوروز</a:t>
            </a:r>
            <a:r>
              <a:rPr lang="en-US" altLang="en-US" sz="2300">
                <a:latin typeface="Book Antiqua" panose="02040602050305030304" charset="0"/>
                <a:cs typeface="Book Antiqua" panose="02040602050305030304" charset="0"/>
              </a:rPr>
              <a:t> — „нови дан”) традиционални је ирански празник којим се обележава почетак нове године. Славе га сви ирански народи и други народи уско везани за иранску културу. Обичај слављења Новруза проширио се на многе крајеве света, укључујући делове централне и јужне Азије, сверозападне Кине, полуострв</a:t>
            </a:r>
            <a:r>
              <a:rPr lang="sr-Cyrl-RS" altLang="en-US" sz="2300">
                <a:latin typeface="Book Antiqua" panose="02040602050305030304" charset="0"/>
                <a:cs typeface="Book Antiqua" panose="02040602050305030304" charset="0"/>
              </a:rPr>
              <a:t>о</a:t>
            </a:r>
            <a:r>
              <a:rPr lang="en-US" altLang="en-US" sz="2300">
                <a:latin typeface="Book Antiqua" panose="02040602050305030304" charset="0"/>
                <a:cs typeface="Book Antiqua" panose="02040602050305030304" charset="0"/>
              </a:rPr>
              <a:t> Крим</a:t>
            </a:r>
            <a:r>
              <a:rPr lang="sr-Cyrl-RS" altLang="en-US" sz="2300">
                <a:latin typeface="Book Antiqua" panose="02040602050305030304" charset="0"/>
                <a:cs typeface="Book Antiqua" panose="02040602050305030304" charset="0"/>
              </a:rPr>
              <a:t> и на</a:t>
            </a:r>
            <a:r>
              <a:rPr lang="en-US" altLang="en-US" sz="2300">
                <a:latin typeface="Book Antiqua" panose="02040602050305030304" charset="0"/>
                <a:cs typeface="Book Antiqua" panose="02040602050305030304" charset="0"/>
              </a:rPr>
              <a:t> Балканско полуострво. Новруз означава први дан про</a:t>
            </a:r>
            <a:r>
              <a:rPr lang="sr-Cyrl-RS" altLang="en-US" sz="2300">
                <a:latin typeface="Book Antiqua" panose="02040602050305030304" charset="0"/>
                <a:cs typeface="Book Antiqua" panose="02040602050305030304" charset="0"/>
              </a:rPr>
              <a:t>л</a:t>
            </a:r>
            <a:r>
              <a:rPr lang="en-US" altLang="en-US" sz="2300">
                <a:latin typeface="Book Antiqua" panose="02040602050305030304" charset="0"/>
                <a:cs typeface="Book Antiqua" panose="02040602050305030304" charset="0"/>
              </a:rPr>
              <a:t>ећа и почетак године према иранском календару. Почиње про</a:t>
            </a:r>
            <a:r>
              <a:rPr lang="sr-Cyrl-RS" altLang="en-US" sz="2300">
                <a:latin typeface="Book Antiqua" panose="02040602050305030304" charset="0"/>
                <a:cs typeface="Book Antiqua" panose="02040602050305030304" charset="0"/>
              </a:rPr>
              <a:t>л</a:t>
            </a:r>
            <a:r>
              <a:rPr lang="en-US" altLang="en-US" sz="2300">
                <a:latin typeface="Book Antiqua" panose="02040602050305030304" charset="0"/>
                <a:cs typeface="Book Antiqua" panose="02040602050305030304" charset="0"/>
              </a:rPr>
              <a:t>е</a:t>
            </a:r>
            <a:r>
              <a:rPr lang="sr-Cyrl-RS" altLang="en-US" sz="2300">
                <a:latin typeface="Book Antiqua" panose="02040602050305030304" charset="0"/>
                <a:cs typeface="Book Antiqua" panose="02040602050305030304" charset="0"/>
              </a:rPr>
              <a:t>ћ</a:t>
            </a:r>
            <a:r>
              <a:rPr lang="en-US" altLang="en-US" sz="2300">
                <a:latin typeface="Book Antiqua" panose="02040602050305030304" charset="0"/>
                <a:cs typeface="Book Antiqua" panose="02040602050305030304" charset="0"/>
              </a:rPr>
              <a:t>ном равнодневницом која најчешће пада 21. марта, односно дан раније или касније.</a:t>
            </a:r>
            <a:r>
              <a:rPr lang="sr-Cyrl-RS" altLang="en-US" sz="2300">
                <a:latin typeface="Book Antiqua" panose="02040602050305030304" charset="0"/>
                <a:cs typeface="Book Antiqua" panose="02040602050305030304" charset="0"/>
              </a:rPr>
              <a:t> </a:t>
            </a:r>
            <a:r>
              <a:rPr lang="en-US" altLang="en-US" sz="2300">
                <a:latin typeface="Book Antiqua" panose="02040602050305030304" charset="0"/>
                <a:cs typeface="Book Antiqua" panose="02040602050305030304" charset="0"/>
              </a:rPr>
              <a:t>То је важан зороастријански празник који има велико значење међу модерним зороастријанцима у Ирану.</a:t>
            </a:r>
            <a:r>
              <a:rPr lang="sr-Cyrl-RS" altLang="en-US" sz="2300">
                <a:latin typeface="Book Antiqua" panose="02040602050305030304" charset="0"/>
                <a:cs typeface="Book Antiqua" panose="02040602050305030304" charset="0"/>
              </a:rPr>
              <a:t> Поклоне деци доноси </a:t>
            </a:r>
            <a:r>
              <a:rPr lang="sr-Cyrl-RS" altLang="en-US" sz="2300">
                <a:latin typeface="Book Antiqua" panose="02040602050305030304" charset="0"/>
                <a:cs typeface="Book Antiqua" panose="02040602050305030304" charset="0"/>
                <a:sym typeface="+mn-ea"/>
              </a:rPr>
              <a:t>Баба (Аму) Новруз, иранска верзија Деда Мраза (Божић Бате).</a:t>
            </a:r>
            <a:endParaRPr lang="sr-Cyrl-RS" altLang="en-US" sz="1800">
              <a:latin typeface="Book Antiqua" panose="02040602050305030304" charset="0"/>
              <a:cs typeface="Book Antiqua" panose="02040602050305030304" charset="0"/>
              <a:sym typeface="+mn-ea"/>
            </a:endParaRPr>
          </a:p>
        </p:txBody>
      </p:sp>
      <p:pic>
        <p:nvPicPr>
          <p:cNvPr id="4" name="Picture 3" descr="Amu_Nowruz"/>
          <p:cNvPicPr>
            <a:picLocks noChangeAspect="1"/>
          </p:cNvPicPr>
          <p:nvPr/>
        </p:nvPicPr>
        <p:blipFill>
          <a:blip r:embed="rId1"/>
          <a:stretch>
            <a:fillRect/>
          </a:stretch>
        </p:blipFill>
        <p:spPr>
          <a:xfrm>
            <a:off x="344805" y="1981200"/>
            <a:ext cx="2185670" cy="2896235"/>
          </a:xfrm>
          <a:prstGeom prst="rect">
            <a:avLst/>
          </a:prstGeom>
          <a:ln w="127000" cmpd="thinThick">
            <a:solidFill>
              <a:schemeClr val="accent6">
                <a:lumMod val="50000"/>
              </a:schemeClr>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10">
          <a:fgClr>
            <a:srgbClr val="FFFF00"/>
          </a:fgClr>
          <a:bgClr>
            <a:srgbClr val="59DEFF"/>
          </a:bgClr>
        </a:pattFill>
        <a:effectLst/>
      </p:bgPr>
    </p:bg>
    <p:spTree>
      <p:nvGrpSpPr>
        <p:cNvPr id="1" name=""/>
        <p:cNvGrpSpPr/>
        <p:nvPr/>
      </p:nvGrpSpPr>
      <p:grpSpPr/>
      <p:sp>
        <p:nvSpPr>
          <p:cNvPr id="2" name="Title 1"/>
          <p:cNvSpPr>
            <a:spLocks noGrp="1"/>
          </p:cNvSpPr>
          <p:nvPr>
            <p:ph type="title"/>
          </p:nvPr>
        </p:nvSpPr>
        <p:spPr/>
        <p:txBody>
          <a:bodyPr>
            <a:normAutofit fontScale="90000"/>
          </a:bodyPr>
          <a:p>
            <a:pPr algn="ctr"/>
            <a:r>
              <a:rPr lang="sr-Cyrl-RS" altLang="en-US">
                <a:latin typeface="Book Antiqua" panose="02040602050305030304" charset="0"/>
                <a:cs typeface="Book Antiqua" panose="02040602050305030304" charset="0"/>
              </a:rPr>
              <a:t>РОШ ХАШАНА - ЈЕВРЕЈСКА НОВА ГОДИНА</a:t>
            </a:r>
            <a:endParaRPr lang="sr-Cyrl-RS" altLang="en-US">
              <a:latin typeface="Book Antiqua" panose="02040602050305030304" charset="0"/>
              <a:cs typeface="Book Antiqua" panose="02040602050305030304" charset="0"/>
            </a:endParaRPr>
          </a:p>
        </p:txBody>
      </p:sp>
      <p:pic>
        <p:nvPicPr>
          <p:cNvPr id="7" name="Content Placeholder 6" descr="РОШ ХАШАНАХ"/>
          <p:cNvPicPr>
            <a:picLocks noChangeAspect="1"/>
          </p:cNvPicPr>
          <p:nvPr>
            <p:ph idx="1"/>
          </p:nvPr>
        </p:nvPicPr>
        <p:blipFill>
          <a:blip r:embed="rId1"/>
          <a:stretch>
            <a:fillRect/>
          </a:stretch>
        </p:blipFill>
        <p:spPr>
          <a:xfrm>
            <a:off x="165100" y="1690370"/>
            <a:ext cx="1968500" cy="1968500"/>
          </a:xfrm>
          <a:prstGeom prst="rect">
            <a:avLst/>
          </a:prstGeom>
          <a:ln w="76200" cmpd="thinThick">
            <a:solidFill>
              <a:schemeClr val="bg1"/>
            </a:solidFill>
          </a:ln>
        </p:spPr>
      </p:pic>
      <p:sp>
        <p:nvSpPr>
          <p:cNvPr id="8" name="Text Box 7"/>
          <p:cNvSpPr txBox="1"/>
          <p:nvPr/>
        </p:nvSpPr>
        <p:spPr>
          <a:xfrm>
            <a:off x="2259965" y="1690370"/>
            <a:ext cx="9556115" cy="4732020"/>
          </a:xfrm>
          <a:prstGeom prst="rect">
            <a:avLst/>
          </a:prstGeom>
          <a:noFill/>
        </p:spPr>
        <p:txBody>
          <a:bodyPr wrap="square" rtlCol="0">
            <a:noAutofit/>
          </a:bodyPr>
          <a:p>
            <a:r>
              <a:rPr lang="en-US" altLang="en-US" sz="2200" b="1">
                <a:latin typeface="Book Antiqua" panose="02040602050305030304" charset="0"/>
                <a:cs typeface="Book Antiqua" panose="02040602050305030304" charset="0"/>
              </a:rPr>
              <a:t>Р</a:t>
            </a:r>
            <a:r>
              <a:rPr lang="en-US" altLang="en-US" sz="2200">
                <a:latin typeface="Book Antiqua" panose="02040602050305030304" charset="0"/>
                <a:cs typeface="Book Antiqua" panose="02040602050305030304" charset="0"/>
              </a:rPr>
              <a:t>ош Хашана (хебр. </a:t>
            </a:r>
            <a:r>
              <a:rPr lang="en-US" altLang="en-US" sz="2200">
                <a:latin typeface="Book Antiqua" panose="02040602050305030304" charset="0"/>
                <a:cs typeface="Book Antiqua" panose="02040602050305030304" charset="0"/>
              </a:rPr>
              <a:t>ראֹשׁ</a:t>
            </a:r>
            <a:r>
              <a:rPr lang="en-US" altLang="en-US" sz="2200">
                <a:latin typeface="Book Antiqua" panose="02040602050305030304" charset="0"/>
                <a:cs typeface="Book Antiqua" panose="02040602050305030304" charset="0"/>
              </a:rPr>
              <a:t> </a:t>
            </a:r>
            <a:r>
              <a:rPr lang="en-US" altLang="en-US" sz="2200">
                <a:latin typeface="Book Antiqua" panose="02040602050305030304" charset="0"/>
                <a:cs typeface="Book Antiqua" panose="02040602050305030304" charset="0"/>
              </a:rPr>
              <a:t>הַשָּׁנָה</a:t>
            </a:r>
            <a:r>
              <a:rPr lang="en-US" altLang="en-US" sz="2200">
                <a:latin typeface="Book Antiqua" panose="02040602050305030304" charset="0"/>
                <a:cs typeface="Book Antiqua" panose="02040602050305030304" charset="0"/>
              </a:rPr>
              <a:t>) је јеврејска Нова година и на хебрејском језику овај израз дословно значи „глава године”. Овај празник се у традиционалном јеврејству слави првог и другог тишрија (септембр — октобар). У Библији је овај дан означен као дан окупљања и дувања у трубе (Лев 23, 24), а слављење овог празника као почетка Нове године има своје порекло у Талмуду јер је тамо овај дан сматран за празник рађања света. За разлику од обичаја других народа, код Јевреја се овај празник светкује озбиљно, уз присећање на грехе и покајање</a:t>
            </a:r>
            <a:r>
              <a:rPr lang="sr-Cyrl-RS" altLang="en-US" sz="2200">
                <a:latin typeface="Book Antiqua" panose="02040602050305030304" charset="0"/>
                <a:cs typeface="Book Antiqua" panose="02040602050305030304" charset="0"/>
              </a:rPr>
              <a:t>. </a:t>
            </a:r>
            <a:r>
              <a:rPr lang="en-US" altLang="en-US" sz="2200">
                <a:latin typeface="Book Antiqua" panose="02040602050305030304" charset="0"/>
                <a:cs typeface="Book Antiqua" panose="02040602050305030304" charset="0"/>
              </a:rPr>
              <a:t>Дува се у шофар чији звуци, који подсећају на плач, треба да позову на покајање. Традиционално јеврејство зна за обичај да се током првог преподнева овог празника, одлази на неку реку где има рибе. Говоре се молитве, а у воду се бацају мрве хлеба што симболише одбацивање греха. Овим празником почиње период који се назива „десет дана кајања” и који се завршава празником Јом кипур. </a:t>
            </a:r>
            <a:endParaRPr lang="en-US" sz="2200">
              <a:latin typeface="Book Antiqua" panose="02040602050305030304" charset="0"/>
              <a:cs typeface="Book Antiqua" panose="0204060205030503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6" name="Rectangles 5"/>
          <p:cNvSpPr/>
          <p:nvPr/>
        </p:nvSpPr>
        <p:spPr>
          <a:xfrm>
            <a:off x="2800985" y="1176655"/>
            <a:ext cx="6589395" cy="1143635"/>
          </a:xfrm>
          <a:prstGeom prst="rect">
            <a:avLst/>
          </a:prstGeom>
          <a:noFill/>
          <a:ln>
            <a:noFill/>
          </a:ln>
        </p:spPr>
        <p:txBody>
          <a:bodyPr wrap="none" rtlCol="0" anchor="t">
            <a:noAutofit/>
          </a:bodyPr>
          <a:p>
            <a:pPr algn="ctr"/>
            <a:r>
              <a:rPr lang="sr-Cyrl-RS" altLang="en-US" sz="9600" b="1">
                <a:ln w="12700">
                  <a:solidFill>
                    <a:schemeClr val="tx2">
                      <a:lumMod val="75000"/>
                    </a:schemeClr>
                  </a:solidFill>
                  <a:prstDash val="solid"/>
                </a:ln>
                <a:solidFill>
                  <a:srgbClr val="FF0000"/>
                </a:solidFill>
                <a:effectLst>
                  <a:outerShdw blurRad="38100" dist="38100" dir="2700000" algn="tl">
                    <a:srgbClr val="000000">
                      <a:alpha val="43137"/>
                    </a:srgbClr>
                  </a:outerShdw>
                </a:effectLst>
                <a:latin typeface="Book Antiqua" panose="02040602050305030304" charset="0"/>
                <a:cs typeface="Book Antiqua" panose="02040602050305030304" charset="0"/>
              </a:rPr>
              <a:t>БОЖИЋ</a:t>
            </a:r>
            <a:endParaRPr lang="sr-Cyrl-RS" altLang="en-US" sz="9600" b="1">
              <a:ln w="12700">
                <a:solidFill>
                  <a:schemeClr val="tx2">
                    <a:lumMod val="75000"/>
                  </a:schemeClr>
                </a:solidFill>
                <a:prstDash val="solid"/>
              </a:ln>
              <a:solidFill>
                <a:srgbClr val="FF0000"/>
              </a:solidFill>
              <a:effectLst>
                <a:outerShdw blurRad="38100" dist="38100" dir="2700000" algn="tl">
                  <a:srgbClr val="000000">
                    <a:alpha val="43137"/>
                  </a:srgbClr>
                </a:outerShdw>
              </a:effectLst>
              <a:latin typeface="Book Antiqua" panose="02040602050305030304" charset="0"/>
              <a:cs typeface="Book Antiqua" panose="0204060205030503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1000">
              <a:schemeClr val="bg1"/>
            </a:gs>
            <a:gs pos="25000">
              <a:schemeClr val="accent1">
                <a:lumMod val="45000"/>
                <a:lumOff val="55000"/>
              </a:schemeClr>
            </a:gs>
            <a:gs pos="7000">
              <a:srgbClr val="FF0000"/>
            </a:gs>
          </a:gsLst>
          <a:lin ang="5400000" scaled="0"/>
        </a:gradFill>
        <a:effectLst/>
      </p:bgPr>
    </p:bg>
    <p:spTree>
      <p:nvGrpSpPr>
        <p:cNvPr id="1" name=""/>
        <p:cNvGrpSpPr/>
        <p:nvPr/>
      </p:nvGrpSpPr>
      <p:grpSpPr/>
      <p:sp>
        <p:nvSpPr>
          <p:cNvPr id="2" name="Title 1"/>
          <p:cNvSpPr>
            <a:spLocks noGrp="1"/>
          </p:cNvSpPr>
          <p:nvPr>
            <p:ph type="title"/>
          </p:nvPr>
        </p:nvSpPr>
        <p:spPr>
          <a:xfrm>
            <a:off x="838200" y="365125"/>
            <a:ext cx="10515600" cy="1325563"/>
          </a:xfrm>
        </p:spPr>
        <p:txBody>
          <a:bodyPr/>
          <a:p>
            <a:pPr algn="ctr"/>
            <a:r>
              <a:rPr lang="sr-Cyrl-RS" altLang="en-US" b="1">
                <a:latin typeface="Book Antiqua" panose="02040602050305030304" charset="0"/>
                <a:cs typeface="Book Antiqua" panose="02040602050305030304" charset="0"/>
              </a:rPr>
              <a:t>РОЂЕЊЕ ХРИСТОВО - БОЖИЋ</a:t>
            </a:r>
            <a:endParaRPr lang="sr-Cyrl-RS" altLang="en-US" b="1">
              <a:latin typeface="Book Antiqua" panose="02040602050305030304" charset="0"/>
              <a:cs typeface="Book Antiqua" panose="02040602050305030304" charset="0"/>
            </a:endParaRPr>
          </a:p>
        </p:txBody>
      </p:sp>
      <p:sp>
        <p:nvSpPr>
          <p:cNvPr id="3" name="Content Placeholder 2"/>
          <p:cNvSpPr>
            <a:spLocks noGrp="1"/>
          </p:cNvSpPr>
          <p:nvPr>
            <p:ph idx="1"/>
          </p:nvPr>
        </p:nvSpPr>
        <p:spPr>
          <a:xfrm>
            <a:off x="838200" y="1825625"/>
            <a:ext cx="10515600" cy="1771650"/>
          </a:xfrm>
        </p:spPr>
        <p:txBody>
          <a:bodyPr>
            <a:normAutofit lnSpcReduction="20000"/>
          </a:bodyPr>
          <a:p>
            <a:pPr marL="0" indent="0" algn="just">
              <a:buNone/>
            </a:pPr>
            <a:r>
              <a:rPr lang="en-US" altLang="en-US" b="1">
                <a:latin typeface="Book Antiqua" panose="02040602050305030304" charset="0"/>
                <a:cs typeface="Book Antiqua" panose="02040602050305030304" charset="0"/>
              </a:rPr>
              <a:t>Б</a:t>
            </a:r>
            <a:r>
              <a:rPr lang="en-US" altLang="en-US">
                <a:latin typeface="Book Antiqua" panose="02040602050305030304" charset="0"/>
                <a:cs typeface="Book Antiqua" panose="02040602050305030304" charset="0"/>
              </a:rPr>
              <a:t>ожић је хришћански празник којим се прославља рођење Исуса Христа.</a:t>
            </a:r>
            <a:r>
              <a:rPr lang="sr-Cyrl-RS" altLang="en-US">
                <a:latin typeface="Book Antiqua" panose="02040602050305030304" charset="0"/>
                <a:cs typeface="Book Antiqua" panose="02040602050305030304" charset="0"/>
              </a:rPr>
              <a:t> </a:t>
            </a:r>
            <a:r>
              <a:rPr lang="en-US" altLang="en-US">
                <a:latin typeface="Book Antiqua" panose="02040602050305030304" charset="0"/>
                <a:cs typeface="Book Antiqua" panose="02040602050305030304" charset="0"/>
              </a:rPr>
              <a:t>Углавном се прославља 25. децембра по грегоријанском календару, док код цркава које се придржавају старог јулијанског календара Божић се обележава 7. јануара.</a:t>
            </a:r>
            <a:endParaRPr lang="en-US" altLang="en-US">
              <a:latin typeface="Book Antiqua" panose="02040602050305030304" charset="0"/>
              <a:cs typeface="Book Antiqua" panose="02040602050305030304" charset="0"/>
            </a:endParaRPr>
          </a:p>
        </p:txBody>
      </p:sp>
      <p:pic>
        <p:nvPicPr>
          <p:cNvPr id="4" name="Picture 3" descr="1641381474-shutterstock_2095032559-750x501"/>
          <p:cNvPicPr>
            <a:picLocks noChangeAspect="1"/>
          </p:cNvPicPr>
          <p:nvPr/>
        </p:nvPicPr>
        <p:blipFill>
          <a:blip r:embed="rId1"/>
          <a:stretch>
            <a:fillRect/>
          </a:stretch>
        </p:blipFill>
        <p:spPr>
          <a:xfrm>
            <a:off x="963295" y="3596640"/>
            <a:ext cx="4137660" cy="2765425"/>
          </a:xfrm>
          <a:prstGeom prst="rect">
            <a:avLst/>
          </a:prstGeom>
          <a:ln w="76200" cmpd="thinThick">
            <a:solidFill>
              <a:srgbClr val="C00000"/>
            </a:solidFill>
          </a:ln>
        </p:spPr>
      </p:pic>
      <p:pic>
        <p:nvPicPr>
          <p:cNvPr id="5" name="Picture 4" descr="9aa332a2c809a9f45892"/>
          <p:cNvPicPr>
            <a:picLocks noChangeAspect="1"/>
          </p:cNvPicPr>
          <p:nvPr/>
        </p:nvPicPr>
        <p:blipFill>
          <a:blip r:embed="rId2"/>
          <a:stretch>
            <a:fillRect/>
          </a:stretch>
        </p:blipFill>
        <p:spPr>
          <a:xfrm>
            <a:off x="6957695" y="3597275"/>
            <a:ext cx="4145915" cy="2764155"/>
          </a:xfrm>
          <a:prstGeom prst="rect">
            <a:avLst/>
          </a:prstGeom>
          <a:ln w="76200" cmpd="thinThick">
            <a:solidFill>
              <a:srgbClr val="C00000"/>
            </a:solidFill>
          </a:ln>
        </p:spPr>
      </p:pic>
      <p:pic>
        <p:nvPicPr>
          <p:cNvPr id="6" name="Picture 5" descr="ЗВЕЗДА ИЗ ВИТЛЕЈЕМАjpg"/>
          <p:cNvPicPr>
            <a:picLocks noChangeAspect="1"/>
          </p:cNvPicPr>
          <p:nvPr/>
        </p:nvPicPr>
        <p:blipFill>
          <a:blip r:embed="rId3">
            <a:grayscl/>
          </a:blip>
          <a:stretch>
            <a:fillRect/>
          </a:stretch>
        </p:blipFill>
        <p:spPr>
          <a:xfrm>
            <a:off x="5301615" y="3479165"/>
            <a:ext cx="1455420" cy="2639060"/>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4000">
              <a:schemeClr val="bg1"/>
            </a:gs>
            <a:gs pos="97000">
              <a:schemeClr val="accent1">
                <a:lumMod val="45000"/>
                <a:lumOff val="55000"/>
              </a:schemeClr>
            </a:gs>
          </a:gsLst>
          <a:lin ang="5400000" scaled="0"/>
        </a:gradFill>
        <a:effectLst/>
      </p:bgPr>
    </p:bg>
    <p:spTree>
      <p:nvGrpSpPr>
        <p:cNvPr id="1" name=""/>
        <p:cNvGrpSpPr/>
        <p:nvPr/>
      </p:nvGrpSpPr>
      <p:grpSpPr/>
      <p:sp>
        <p:nvSpPr>
          <p:cNvPr id="2" name="Title 1"/>
          <p:cNvSpPr>
            <a:spLocks noGrp="1"/>
          </p:cNvSpPr>
          <p:nvPr>
            <p:ph type="title"/>
          </p:nvPr>
        </p:nvSpPr>
        <p:spPr/>
        <p:txBody>
          <a:bodyPr/>
          <a:p>
            <a:pPr algn="ctr"/>
            <a:r>
              <a:rPr lang="sr-Cyrl-RS" altLang="en-US">
                <a:latin typeface="Book Antiqua" panose="02040602050305030304" charset="0"/>
                <a:cs typeface="Book Antiqua" panose="02040602050305030304" charset="0"/>
              </a:rPr>
              <a:t>ДАТИРАЊЕ БОЖИЋА</a:t>
            </a:r>
            <a:endParaRPr lang="sr-Cyrl-RS" altLang="en-US">
              <a:latin typeface="Book Antiqua" panose="02040602050305030304" charset="0"/>
              <a:cs typeface="Book Antiqua" panose="02040602050305030304" charset="0"/>
            </a:endParaRPr>
          </a:p>
        </p:txBody>
      </p:sp>
      <p:sp>
        <p:nvSpPr>
          <p:cNvPr id="3" name="Content Placeholder 2"/>
          <p:cNvSpPr>
            <a:spLocks noGrp="1"/>
          </p:cNvSpPr>
          <p:nvPr>
            <p:ph idx="1"/>
          </p:nvPr>
        </p:nvSpPr>
        <p:spPr/>
        <p:txBody>
          <a:bodyPr>
            <a:normAutofit lnSpcReduction="10000"/>
          </a:bodyPr>
          <a:p>
            <a:pPr marL="0" indent="0" algn="just">
              <a:buNone/>
            </a:pPr>
            <a:r>
              <a:rPr lang="en-US" altLang="en-US" b="1">
                <a:latin typeface="Book Antiqua" panose="02040602050305030304" charset="0"/>
                <a:cs typeface="Book Antiqua" panose="02040602050305030304" charset="0"/>
              </a:rPr>
              <a:t>И</a:t>
            </a:r>
            <a:r>
              <a:rPr lang="en-US" altLang="en-US">
                <a:latin typeface="Book Antiqua" panose="02040602050305030304" charset="0"/>
                <a:cs typeface="Book Antiqua" panose="02040602050305030304" charset="0"/>
              </a:rPr>
              <a:t> док модерни историчари сматрају да би година рођења Исуса Христа могла бити у опсегу од 7. до 2. године п. н. е, тачан датум његовог могућег рођења је непознат. Исусово рођење је поменуто у два од четири канонска јеванђеља. До средине 4. века, западне хришћанске цркве су прихватиле да се Божић обележава 25. децембра, а тај датум је касније усвојен на Истоку.</a:t>
            </a:r>
            <a:endParaRPr lang="en-US" altLang="en-US">
              <a:latin typeface="Book Antiqua" panose="02040602050305030304" charset="0"/>
              <a:cs typeface="Book Antiqua" panose="02040602050305030304" charset="0"/>
            </a:endParaRPr>
          </a:p>
          <a:p>
            <a:pPr marL="0" indent="0" algn="just">
              <a:buNone/>
            </a:pPr>
            <a:r>
              <a:rPr lang="en-US" altLang="en-US">
                <a:latin typeface="Book Antiqua" panose="02040602050305030304" charset="0"/>
                <a:cs typeface="Book Antiqua" panose="02040602050305030304" charset="0"/>
              </a:rPr>
              <a:t>Датум Божића је можда одабран да одговара тачно 9 месеци од датума за који су рани хришћани веровали да је Исус зачет, или са неким од древних политеистичких фестивала који су се дешавали око краткодневице.</a:t>
            </a:r>
            <a:endParaRPr lang="en-US" altLang="en-US">
              <a:latin typeface="Book Antiqua" panose="02040602050305030304" charset="0"/>
              <a:cs typeface="Book Antiqua" panose="02040602050305030304" charset="0"/>
            </a:endParaRPr>
          </a:p>
        </p:txBody>
      </p:sp>
      <p:pic>
        <p:nvPicPr>
          <p:cNvPr id="4" name="Picture 3" descr="ЗВЕЗДА ИЗ ВИТЛЕЈЕМАjpg"/>
          <p:cNvPicPr>
            <a:picLocks noChangeAspect="1"/>
          </p:cNvPicPr>
          <p:nvPr/>
        </p:nvPicPr>
        <p:blipFill>
          <a:blip r:embed="rId1"/>
          <a:stretch>
            <a:fillRect/>
          </a:stretch>
        </p:blipFill>
        <p:spPr>
          <a:xfrm>
            <a:off x="838200" y="314325"/>
            <a:ext cx="1009650" cy="1395730"/>
          </a:xfrm>
          <a:prstGeom prst="rect">
            <a:avLst/>
          </a:prstGeom>
        </p:spPr>
      </p:pic>
      <p:pic>
        <p:nvPicPr>
          <p:cNvPr id="5" name="Picture 4" descr="ЗВЕЗДА ИЗ ВИТЛЕЈЕМАjpg"/>
          <p:cNvPicPr>
            <a:picLocks noChangeAspect="1"/>
          </p:cNvPicPr>
          <p:nvPr/>
        </p:nvPicPr>
        <p:blipFill>
          <a:blip r:embed="rId1"/>
          <a:stretch>
            <a:fillRect/>
          </a:stretch>
        </p:blipFill>
        <p:spPr>
          <a:xfrm>
            <a:off x="10376535" y="306070"/>
            <a:ext cx="977265" cy="13512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3000">
              <a:schemeClr val="bg1">
                <a:alpha val="100000"/>
                <a:lumMod val="97000"/>
              </a:schemeClr>
            </a:gs>
            <a:gs pos="94000">
              <a:schemeClr val="accent4">
                <a:lumMod val="60000"/>
                <a:lumOff val="40000"/>
              </a:schemeClr>
            </a:gs>
          </a:gsLst>
          <a:lin ang="5400000" scaled="0"/>
        </a:gradFill>
        <a:effectLst/>
      </p:bgPr>
    </p:bg>
    <p:spTree>
      <p:nvGrpSpPr>
        <p:cNvPr id="1" name=""/>
        <p:cNvGrpSpPr/>
        <p:nvPr/>
      </p:nvGrpSpPr>
      <p:grpSpPr/>
      <p:sp>
        <p:nvSpPr>
          <p:cNvPr id="2" name="Title 1"/>
          <p:cNvSpPr>
            <a:spLocks noGrp="1"/>
          </p:cNvSpPr>
          <p:nvPr>
            <p:ph type="title"/>
          </p:nvPr>
        </p:nvSpPr>
        <p:spPr/>
        <p:txBody>
          <a:bodyPr/>
          <a:p>
            <a:pPr algn="ctr"/>
            <a:r>
              <a:rPr lang="sr-Cyrl-RS" altLang="en-US">
                <a:latin typeface="Book Antiqua" panose="02040602050305030304" charset="0"/>
                <a:cs typeface="Book Antiqua" panose="02040602050305030304" charset="0"/>
              </a:rPr>
              <a:t>ЕТИМОЛОГИЈА БОЖИЋА</a:t>
            </a:r>
            <a:endParaRPr lang="sr-Cyrl-RS" altLang="en-US">
              <a:latin typeface="Book Antiqua" panose="02040602050305030304" charset="0"/>
              <a:cs typeface="Book Antiqua" panose="02040602050305030304" charset="0"/>
            </a:endParaRPr>
          </a:p>
        </p:txBody>
      </p:sp>
      <p:sp>
        <p:nvSpPr>
          <p:cNvPr id="3" name="Content Placeholder 2"/>
          <p:cNvSpPr>
            <a:spLocks noGrp="1"/>
          </p:cNvSpPr>
          <p:nvPr>
            <p:ph idx="1"/>
          </p:nvPr>
        </p:nvSpPr>
        <p:spPr>
          <a:xfrm>
            <a:off x="838200" y="1865630"/>
            <a:ext cx="10515600" cy="4351338"/>
          </a:xfrm>
        </p:spPr>
        <p:txBody>
          <a:bodyPr>
            <a:normAutofit fontScale="90000" lnSpcReduction="10000"/>
          </a:bodyPr>
          <a:p>
            <a:pPr marL="0" indent="0" algn="just">
              <a:buNone/>
            </a:pPr>
            <a:r>
              <a:rPr lang="en-US" altLang="en-US" b="1">
                <a:latin typeface="Book Antiqua" panose="02040602050305030304" charset="0"/>
                <a:cs typeface="Book Antiqua" panose="02040602050305030304" charset="0"/>
              </a:rPr>
              <a:t>У</a:t>
            </a:r>
            <a:r>
              <a:rPr lang="en-US" altLang="en-US">
                <a:latin typeface="Book Antiqua" panose="02040602050305030304" charset="0"/>
                <a:cs typeface="Book Antiqua" panose="02040602050305030304" charset="0"/>
              </a:rPr>
              <a:t> староенглеском језику, етимологија сеже до речи Gēola од које је добијена данашња енглеска реч Yule. Енглеска реч Christmas скраћеница је од синтагме Christ's mass („Христова миса“), а потиче од средњоенглеског Christemasse и староенглеског Crīstesm</a:t>
            </a:r>
            <a:r>
              <a:rPr lang="en-US" altLang="en-US">
                <a:latin typeface="Book Antiqua" panose="02040602050305030304" charset="0"/>
                <a:cs typeface="Book Antiqua" panose="02040602050305030304" charset="0"/>
              </a:rPr>
              <a:t>æ</a:t>
            </a:r>
            <a:r>
              <a:rPr lang="en-US" altLang="en-US">
                <a:latin typeface="Book Antiqua" panose="02040602050305030304" charset="0"/>
                <a:cs typeface="Book Antiqua" panose="02040602050305030304" charset="0"/>
              </a:rPr>
              <a:t>sse. Други етимолози верују да је то посуђеница од египатске </a:t>
            </a:r>
            <a:r>
              <a:rPr lang="sr-Cyrl-RS" altLang="en-US">
                <a:latin typeface="Book Antiqua" panose="02040602050305030304" charset="0"/>
                <a:cs typeface="Book Antiqua" panose="02040602050305030304" charset="0"/>
              </a:rPr>
              <a:t>с</a:t>
            </a:r>
            <a:r>
              <a:rPr lang="en-US" altLang="en-US">
                <a:latin typeface="Book Antiqua" panose="02040602050305030304" charset="0"/>
                <a:cs typeface="Book Antiqua" panose="02040602050305030304" charset="0"/>
              </a:rPr>
              <a:t>ложенице</a:t>
            </a:r>
            <a:r>
              <a:rPr lang="sr-Cyrl-RS" altLang="en-US">
                <a:latin typeface="Book Antiqua" panose="02040602050305030304" charset="0"/>
                <a:cs typeface="Book Antiqua" panose="02040602050305030304" charset="0"/>
              </a:rPr>
              <a:t>. </a:t>
            </a:r>
            <a:r>
              <a:rPr lang="en-US" altLang="en-US">
                <a:latin typeface="Book Antiqua" panose="02040602050305030304" charset="0"/>
                <a:cs typeface="Book Antiqua" panose="02040602050305030304" charset="0"/>
              </a:rPr>
              <a:t>У Црквеним књигама назива се и „Мала Пасха ", а Св. Јован Златоусти назива га „часнијим и славнијим од свих празника и мајком свих празника".</a:t>
            </a:r>
            <a:r>
              <a:rPr lang="sr-Cyrl-RS" altLang="en-US">
                <a:latin typeface="Book Antiqua" panose="02040602050305030304" charset="0"/>
                <a:cs typeface="Book Antiqua" panose="02040602050305030304" charset="0"/>
              </a:rPr>
              <a:t> Код словенских народа </a:t>
            </a:r>
            <a:r>
              <a:rPr lang="en-US" altLang="en-US">
                <a:latin typeface="Book Antiqua" panose="02040602050305030304" charset="0"/>
                <a:cs typeface="Book Antiqua" panose="02040602050305030304" charset="0"/>
              </a:rPr>
              <a:t>„Божић“ је скраћеница од „Божић-Мала“ или „Бог-Мала“, што значи „мали бог“, упућујући на Христа. У осталим језицима се назив Божића везује уз речи које описују рођење - у шпанском (Navidad), португалском (Natal) и француском (No</a:t>
            </a:r>
            <a:r>
              <a:rPr lang="en-US" altLang="en-US">
                <a:latin typeface="Book Antiqua" panose="02040602050305030304" charset="0"/>
                <a:cs typeface="Book Antiqua" panose="02040602050305030304" charset="0"/>
              </a:rPr>
              <a:t>ë</a:t>
            </a:r>
            <a:r>
              <a:rPr lang="en-US" altLang="en-US">
                <a:latin typeface="Book Antiqua" panose="02040602050305030304" charset="0"/>
                <a:cs typeface="Book Antiqua" panose="02040602050305030304" charset="0"/>
              </a:rPr>
              <a:t>l). У немачком Weihnachten значи „Света ноћ“. </a:t>
            </a:r>
            <a:endParaRPr lang="en-US" altLang="en-US">
              <a:latin typeface="Book Antiqua" panose="02040602050305030304" charset="0"/>
              <a:cs typeface="Book Antiqua" panose="02040602050305030304" charset="0"/>
            </a:endParaRPr>
          </a:p>
        </p:txBody>
      </p:sp>
      <p:pic>
        <p:nvPicPr>
          <p:cNvPr id="5" name="Picture 4" descr="st,small,507x507-pad,600x600,f8f8f8"/>
          <p:cNvPicPr>
            <a:picLocks noChangeAspect="1"/>
          </p:cNvPicPr>
          <p:nvPr/>
        </p:nvPicPr>
        <p:blipFill>
          <a:blip r:embed="rId1"/>
          <a:stretch>
            <a:fillRect/>
          </a:stretch>
        </p:blipFill>
        <p:spPr>
          <a:xfrm>
            <a:off x="838200" y="416560"/>
            <a:ext cx="1274445" cy="1274445"/>
          </a:xfrm>
          <a:prstGeom prst="rect">
            <a:avLst/>
          </a:prstGeom>
        </p:spPr>
      </p:pic>
      <p:pic>
        <p:nvPicPr>
          <p:cNvPr id="6" name="Picture 5" descr="st,small,507x507-pad,600x600,f8f8f8"/>
          <p:cNvPicPr>
            <a:picLocks noChangeAspect="1"/>
          </p:cNvPicPr>
          <p:nvPr/>
        </p:nvPicPr>
        <p:blipFill>
          <a:blip r:embed="rId1"/>
          <a:stretch>
            <a:fillRect/>
          </a:stretch>
        </p:blipFill>
        <p:spPr>
          <a:xfrm>
            <a:off x="10079355" y="416560"/>
            <a:ext cx="1274445" cy="12744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44000">
              <a:schemeClr val="bg1"/>
            </a:gs>
            <a:gs pos="97000">
              <a:schemeClr val="accent2">
                <a:lumMod val="60000"/>
                <a:lumOff val="40000"/>
              </a:schemeClr>
            </a:gs>
          </a:gsLst>
          <a:lin ang="5400000" scaled="0"/>
        </a:gradFill>
        <a:effectLst/>
      </p:bgPr>
    </p:bg>
    <p:spTree>
      <p:nvGrpSpPr>
        <p:cNvPr id="1" name=""/>
        <p:cNvGrpSpPr/>
        <p:nvPr/>
      </p:nvGrpSpPr>
      <p:grpSpPr/>
      <p:sp>
        <p:nvSpPr>
          <p:cNvPr id="2" name="Title 1"/>
          <p:cNvSpPr>
            <a:spLocks noGrp="1"/>
          </p:cNvSpPr>
          <p:nvPr>
            <p:ph type="title"/>
          </p:nvPr>
        </p:nvSpPr>
        <p:spPr/>
        <p:txBody>
          <a:bodyPr/>
          <a:p>
            <a:pPr algn="ctr"/>
            <a:r>
              <a:rPr lang="sr-Cyrl-RS" altLang="en-US">
                <a:latin typeface="Book Antiqua" panose="02040602050305030304" charset="0"/>
                <a:cs typeface="Book Antiqua" panose="02040602050305030304" charset="0"/>
              </a:rPr>
              <a:t>ПАГАНСКИ КОРЕНИ</a:t>
            </a:r>
            <a:endParaRPr lang="sr-Cyrl-RS" altLang="en-US">
              <a:latin typeface="Book Antiqua" panose="02040602050305030304" charset="0"/>
              <a:cs typeface="Book Antiqua" panose="02040602050305030304" charset="0"/>
            </a:endParaRPr>
          </a:p>
        </p:txBody>
      </p:sp>
      <p:sp>
        <p:nvSpPr>
          <p:cNvPr id="3" name="Content Placeholder 2"/>
          <p:cNvSpPr>
            <a:spLocks noGrp="1"/>
          </p:cNvSpPr>
          <p:nvPr>
            <p:ph idx="1"/>
          </p:nvPr>
        </p:nvSpPr>
        <p:spPr/>
        <p:txBody>
          <a:bodyPr>
            <a:normAutofit lnSpcReduction="10000"/>
          </a:bodyPr>
          <a:p>
            <a:pPr marL="0" indent="0" algn="just">
              <a:buNone/>
            </a:pPr>
            <a:r>
              <a:rPr lang="en-US" altLang="en-US" b="1">
                <a:latin typeface="Book Antiqua" panose="02040602050305030304" charset="0"/>
                <a:cs typeface="Book Antiqua" panose="02040602050305030304" charset="0"/>
              </a:rPr>
              <a:t>З</a:t>
            </a:r>
            <a:r>
              <a:rPr lang="en-US" altLang="en-US">
                <a:latin typeface="Book Antiqua" panose="02040602050305030304" charset="0"/>
                <a:cs typeface="Book Antiqua" panose="02040602050305030304" charset="0"/>
              </a:rPr>
              <a:t>имске светковине су се славиле у многим културама, углавном зато што је било мање пољопривредног рада током зиме. Из верског угла, Ускрс је био важнији у црквеном календару, а Божић је био мање важан. Неке од свечаности које су вероватно послужиле као својеврстан модел Божићу биле су римски празници Saturnalia и Dies Natalis Solis Invicti (славио 25. децембра), као и скандинавски празник Yule</a:t>
            </a:r>
            <a:r>
              <a:rPr lang="sr-Cyrl-RS" altLang="en-US">
                <a:latin typeface="Book Antiqua" panose="02040602050305030304" charset="0"/>
                <a:cs typeface="Book Antiqua" panose="02040602050305030304" charset="0"/>
              </a:rPr>
              <a:t>. </a:t>
            </a:r>
            <a:r>
              <a:rPr lang="en-US" altLang="en-US">
                <a:latin typeface="Book Antiqua" panose="02040602050305030304" charset="0"/>
                <a:cs typeface="Book Antiqua" panose="02040602050305030304" charset="0"/>
              </a:rPr>
              <a:t>Најпознатије римске зимске светковине биле су Сатурналије, време опуштања, гозбе, весеља и одмора од формалних правила. Обичај је био да се дарују малени поклони (Saturnalia и Sigillaricia), најчешће лутке за децу и свеће за одрасле. Посао се одгађао, а славили су и робови. </a:t>
            </a:r>
            <a:endParaRPr lang="en-US" altLang="en-US">
              <a:latin typeface="Book Antiqua" panose="02040602050305030304" charset="0"/>
              <a:cs typeface="Book Antiqua" panose="02040602050305030304" charset="0"/>
            </a:endParaRPr>
          </a:p>
          <a:p>
            <a:pPr marL="0" indent="0" algn="just">
              <a:buNone/>
            </a:pPr>
            <a:endParaRPr lang="sr-Cyrl-RS" altLang="en-US">
              <a:latin typeface="Book Antiqua" panose="02040602050305030304" charset="0"/>
              <a:cs typeface="Book Antiqua" panose="02040602050305030304" charset="0"/>
            </a:endParaRPr>
          </a:p>
        </p:txBody>
      </p:sp>
      <p:pic>
        <p:nvPicPr>
          <p:cNvPr id="4" name="Picture 3" descr="174654728-branch-with-autumn-oak-leaves-yellow-foliage-fallen-leaf-vector-cartoon-hand-drawn-isolated"/>
          <p:cNvPicPr>
            <a:picLocks noChangeAspect="1"/>
          </p:cNvPicPr>
          <p:nvPr/>
        </p:nvPicPr>
        <p:blipFill>
          <a:blip r:embed="rId1"/>
          <a:stretch>
            <a:fillRect/>
          </a:stretch>
        </p:blipFill>
        <p:spPr>
          <a:xfrm>
            <a:off x="838200" y="528320"/>
            <a:ext cx="1203325" cy="1000125"/>
          </a:xfrm>
          <a:prstGeom prst="rect">
            <a:avLst/>
          </a:prstGeom>
        </p:spPr>
      </p:pic>
      <p:pic>
        <p:nvPicPr>
          <p:cNvPr id="5" name="Picture 4" descr="174654728-branch-with-autumn-oak-leaves-yellow-foliage-fallen-leaf-vector-cartoon-hand-drawn-isolated"/>
          <p:cNvPicPr>
            <a:picLocks noChangeAspect="1"/>
          </p:cNvPicPr>
          <p:nvPr/>
        </p:nvPicPr>
        <p:blipFill>
          <a:blip r:embed="rId1"/>
          <a:stretch>
            <a:fillRect/>
          </a:stretch>
        </p:blipFill>
        <p:spPr>
          <a:xfrm flipH="1">
            <a:off x="10150475" y="528320"/>
            <a:ext cx="1203325" cy="10001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44000">
              <a:schemeClr val="bg1"/>
            </a:gs>
            <a:gs pos="69000">
              <a:schemeClr val="accent4">
                <a:lumMod val="60000"/>
                <a:lumOff val="40000"/>
              </a:schemeClr>
            </a:gs>
          </a:gsLst>
          <a:lin ang="4200000" scaled="0"/>
        </a:gradFill>
        <a:effectLst/>
      </p:bgPr>
    </p:bg>
    <p:spTree>
      <p:nvGrpSpPr>
        <p:cNvPr id="1" name=""/>
        <p:cNvGrpSpPr/>
        <p:nvPr/>
      </p:nvGrpSpPr>
      <p:grpSpPr/>
      <p:sp>
        <p:nvSpPr>
          <p:cNvPr id="2" name="Title 1"/>
          <p:cNvSpPr>
            <a:spLocks noGrp="1"/>
          </p:cNvSpPr>
          <p:nvPr>
            <p:ph type="title"/>
          </p:nvPr>
        </p:nvSpPr>
        <p:spPr/>
        <p:txBody>
          <a:bodyPr/>
          <a:p>
            <a:pPr algn="ctr"/>
            <a:r>
              <a:rPr lang="sr-Cyrl-RS" altLang="en-US">
                <a:latin typeface="Book Antiqua" panose="02040602050305030304" charset="0"/>
                <a:cs typeface="Book Antiqua" panose="02040602050305030304" charset="0"/>
              </a:rPr>
              <a:t>РОЂЕНДАН НЕПОБЕДИВОГ СУНЦА</a:t>
            </a:r>
            <a:endParaRPr lang="sr-Cyrl-RS" altLang="en-US">
              <a:latin typeface="Book Antiqua" panose="02040602050305030304" charset="0"/>
              <a:cs typeface="Book Antiqua" panose="02040602050305030304" charset="0"/>
            </a:endParaRPr>
          </a:p>
        </p:txBody>
      </p:sp>
      <p:pic>
        <p:nvPicPr>
          <p:cNvPr id="4" name="Content Placeholder 3" descr="d6z971v-4ca49279-265a-48a0-bea3-fa6661113c92"/>
          <p:cNvPicPr>
            <a:picLocks noChangeAspect="1"/>
          </p:cNvPicPr>
          <p:nvPr>
            <p:ph idx="1"/>
          </p:nvPr>
        </p:nvPicPr>
        <p:blipFill>
          <a:blip r:embed="rId1"/>
          <a:stretch>
            <a:fillRect/>
          </a:stretch>
        </p:blipFill>
        <p:spPr>
          <a:xfrm>
            <a:off x="391795" y="1418590"/>
            <a:ext cx="1642110" cy="1642110"/>
          </a:xfrm>
          <a:prstGeom prst="rect">
            <a:avLst/>
          </a:prstGeom>
        </p:spPr>
      </p:pic>
      <p:sp>
        <p:nvSpPr>
          <p:cNvPr id="5" name="Text Box 4"/>
          <p:cNvSpPr txBox="1"/>
          <p:nvPr/>
        </p:nvSpPr>
        <p:spPr>
          <a:xfrm>
            <a:off x="2490470" y="1691005"/>
            <a:ext cx="8798560" cy="4352290"/>
          </a:xfrm>
          <a:prstGeom prst="rect">
            <a:avLst/>
          </a:prstGeom>
          <a:noFill/>
        </p:spPr>
        <p:txBody>
          <a:bodyPr wrap="square" rtlCol="0">
            <a:noAutofit/>
          </a:bodyPr>
          <a:p>
            <a:pPr algn="just"/>
            <a:r>
              <a:rPr lang="en-US" altLang="en-US" sz="2800" b="1">
                <a:latin typeface="Book Antiqua" panose="02040602050305030304" charset="0"/>
                <a:cs typeface="Book Antiqua" panose="02040602050305030304" charset="0"/>
              </a:rPr>
              <a:t>С</a:t>
            </a:r>
            <a:r>
              <a:rPr lang="en-US" altLang="en-US" sz="2800">
                <a:latin typeface="Book Antiqua" panose="02040602050305030304" charset="0"/>
                <a:cs typeface="Book Antiqua" panose="02040602050305030304" charset="0"/>
              </a:rPr>
              <a:t>ледбеници Митре су 25. децембра, чији је култ био веома раширен у Римском царству, славили Dies Natalis Solis Invicti или „Рођендан непобедивог Сунца“. Назив Sol Invictus допуштао је слављење неколико божанстава повезаних са Сунцем. Цар Аурелијан прогласио је тај дан празником широм целог царства. Неки аутори сматрају да је хришћанска црква „напросто преотела митраизму главни празник Непобедивог Сунца и предала га Божићу, тј. свом младом Богу“.</a:t>
            </a:r>
            <a:endParaRPr lang="en-US" sz="2800">
              <a:latin typeface="Book Antiqua" panose="02040602050305030304" charset="0"/>
              <a:cs typeface="Book Antiqua" panose="02040602050305030304" charset="0"/>
            </a:endParaRPr>
          </a:p>
        </p:txBody>
      </p:sp>
      <p:pic>
        <p:nvPicPr>
          <p:cNvPr id="6" name="Picture 5" descr="mcS8VYs"/>
          <p:cNvPicPr>
            <a:picLocks noChangeAspect="1"/>
          </p:cNvPicPr>
          <p:nvPr/>
        </p:nvPicPr>
        <p:blipFill>
          <a:blip r:embed="rId2"/>
          <a:stretch>
            <a:fillRect/>
          </a:stretch>
        </p:blipFill>
        <p:spPr>
          <a:xfrm>
            <a:off x="326390" y="3429000"/>
            <a:ext cx="1772920" cy="2555240"/>
          </a:xfrm>
          <a:prstGeom prst="rect">
            <a:avLst/>
          </a:prstGeom>
          <a:ln w="101600" cap="sq" cmpd="thinThick">
            <a:solidFill>
              <a:srgbClr val="00B0F0"/>
            </a:solidFill>
            <a:prstDash val="solid"/>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alphaModFix amt="81000"/>
          </a:blip>
          <a:stretch>
            <a:fillRect/>
          </a:stretch>
        </a:blipFill>
        <a:effectLst/>
      </p:bgPr>
    </p:bg>
    <p:spTree>
      <p:nvGrpSpPr>
        <p:cNvPr id="1" name=""/>
        <p:cNvGrpSpPr/>
        <p:nvPr/>
      </p:nvGrpSpPr>
      <p:grpSpPr>
        <a:xfrm>
          <a:off x="0" y="0"/>
          <a:ext cx="0" cy="0"/>
          <a:chOff x="0" y="0"/>
          <a:chExt cx="0" cy="0"/>
        </a:xfrm>
      </p:grpSpPr>
      <p:sp>
        <p:nvSpPr>
          <p:cNvPr id="2" name="Rectangles 1"/>
          <p:cNvSpPr/>
          <p:nvPr/>
        </p:nvSpPr>
        <p:spPr>
          <a:xfrm>
            <a:off x="1157288" y="2829560"/>
            <a:ext cx="9877425" cy="1568450"/>
          </a:xfrm>
          <a:prstGeom prst="rect">
            <a:avLst/>
          </a:prstGeom>
          <a:noFill/>
          <a:ln>
            <a:noFill/>
          </a:ln>
        </p:spPr>
        <p:txBody>
          <a:bodyPr wrap="none" rtlCol="0" anchor="t">
            <a:spAutoFit/>
          </a:bodyPr>
          <a:p>
            <a:pPr algn="ctr"/>
            <a:r>
              <a:rPr lang="sr-Cyrl-RS" altLang="en-US" sz="9600" b="1">
                <a:ln w="12700">
                  <a:solidFill>
                    <a:schemeClr val="tx2">
                      <a:lumMod val="75000"/>
                    </a:schemeClr>
                  </a:solidFill>
                  <a:prstDash val="solid"/>
                </a:ln>
                <a:solidFill>
                  <a:schemeClr val="bg1"/>
                </a:solidFill>
                <a:effectLst>
                  <a:outerShdw blurRad="38100" dist="38100" dir="2700000" algn="tl">
                    <a:srgbClr val="000000">
                      <a:alpha val="43137"/>
                    </a:srgbClr>
                  </a:outerShdw>
                </a:effectLst>
                <a:latin typeface="Book Antiqua" panose="02040602050305030304" charset="0"/>
                <a:cs typeface="Book Antiqua" panose="02040602050305030304" charset="0"/>
              </a:rPr>
              <a:t>НОВА ГОДИНА</a:t>
            </a:r>
            <a:endParaRPr lang="sr-Cyrl-RS" altLang="en-US" sz="9600" b="1">
              <a:ln w="12700">
                <a:solidFill>
                  <a:schemeClr val="tx2">
                    <a:lumMod val="75000"/>
                  </a:schemeClr>
                </a:solidFill>
                <a:prstDash val="solid"/>
              </a:ln>
              <a:solidFill>
                <a:schemeClr val="bg1"/>
              </a:solidFill>
              <a:effectLst>
                <a:outerShdw blurRad="38100" dist="38100" dir="2700000" algn="tl">
                  <a:srgbClr val="000000">
                    <a:alpha val="43137"/>
                  </a:srgbClr>
                </a:outerShdw>
              </a:effectLst>
              <a:latin typeface="Book Antiqua" panose="02040602050305030304" charset="0"/>
              <a:cs typeface="Book Antiqua" panose="0204060205030503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D7D5D5">
                <a:alpha val="100000"/>
              </a:srgbClr>
            </a:gs>
            <a:gs pos="0">
              <a:srgbClr val="D7D5D5">
                <a:alpha val="100000"/>
              </a:srgbClr>
            </a:gs>
            <a:gs pos="100000">
              <a:schemeClr val="bg2">
                <a:lumMod val="75000"/>
              </a:schemeClr>
            </a:gs>
            <a:gs pos="60000">
              <a:schemeClr val="accent6">
                <a:lumMod val="40000"/>
                <a:lumOff val="60000"/>
              </a:schemeClr>
            </a:gs>
            <a:gs pos="40000">
              <a:srgbClr val="FFFFFF">
                <a:alpha val="100000"/>
              </a:srgbClr>
            </a:gs>
            <a:gs pos="100000">
              <a:schemeClr val="bg1">
                <a:lumMod val="75000"/>
              </a:schemeClr>
            </a:gs>
          </a:gsLst>
          <a:lin ang="4200000" scaled="0"/>
        </a:gradFill>
        <a:effectLst/>
      </p:bgPr>
    </p:bg>
    <p:spTree>
      <p:nvGrpSpPr>
        <p:cNvPr id="1" name=""/>
        <p:cNvGrpSpPr/>
        <p:nvPr/>
      </p:nvGrpSpPr>
      <p:grpSpPr/>
      <p:sp>
        <p:nvSpPr>
          <p:cNvPr id="2" name="Title 1"/>
          <p:cNvSpPr>
            <a:spLocks noGrp="1"/>
          </p:cNvSpPr>
          <p:nvPr>
            <p:ph type="title"/>
          </p:nvPr>
        </p:nvSpPr>
        <p:spPr/>
        <p:txBody>
          <a:bodyPr/>
          <a:p>
            <a:pPr algn="ctr"/>
            <a:r>
              <a:rPr lang="sr-Cyrl-RS" altLang="en-US">
                <a:latin typeface="Book Antiqua" panose="02040602050305030304" charset="0"/>
                <a:cs typeface="Book Antiqua" panose="02040602050305030304" charset="0"/>
              </a:rPr>
              <a:t>ЈУЛЕ - СКАНДИНАВСКИ БОЖИЋ</a:t>
            </a:r>
            <a:endParaRPr lang="sr-Cyrl-RS" altLang="en-US">
              <a:latin typeface="Book Antiqua" panose="02040602050305030304" charset="0"/>
              <a:cs typeface="Book Antiqua" panose="02040602050305030304" charset="0"/>
            </a:endParaRPr>
          </a:p>
        </p:txBody>
      </p:sp>
      <p:pic>
        <p:nvPicPr>
          <p:cNvPr id="4" name="Content Placeholder 3" descr="Old_Christmas_riding_a_goat,_by_Robert_Seymour,_1836"/>
          <p:cNvPicPr preferRelativeResize="0">
            <a:picLocks noChangeAspect="1"/>
          </p:cNvPicPr>
          <p:nvPr>
            <p:ph idx="1"/>
          </p:nvPr>
        </p:nvPicPr>
        <p:blipFill>
          <a:blip r:embed="rId1"/>
          <a:stretch>
            <a:fillRect/>
          </a:stretch>
        </p:blipFill>
        <p:spPr>
          <a:xfrm>
            <a:off x="434975" y="1984375"/>
            <a:ext cx="2926080" cy="3570605"/>
          </a:xfrm>
          <a:prstGeom prst="rect">
            <a:avLst/>
          </a:prstGeom>
          <a:solidFill>
            <a:schemeClr val="bg1"/>
          </a:solidFill>
          <a:ln w="254000" cap="sq" cmpd="tri">
            <a:solidFill>
              <a:schemeClr val="accent6">
                <a:lumMod val="50000"/>
              </a:schemeClr>
            </a:solidFill>
            <a:bevel/>
          </a:ln>
        </p:spPr>
      </p:pic>
      <p:sp>
        <p:nvSpPr>
          <p:cNvPr id="6" name="Text Box 5"/>
          <p:cNvSpPr txBox="1"/>
          <p:nvPr/>
        </p:nvSpPr>
        <p:spPr>
          <a:xfrm>
            <a:off x="3912870" y="1691005"/>
            <a:ext cx="7793990" cy="4698365"/>
          </a:xfrm>
          <a:prstGeom prst="rect">
            <a:avLst/>
          </a:prstGeom>
          <a:noFill/>
        </p:spPr>
        <p:txBody>
          <a:bodyPr wrap="square" rtlCol="0">
            <a:noAutofit/>
          </a:bodyPr>
          <a:p>
            <a:pPr algn="just"/>
            <a:r>
              <a:rPr lang="en-US" altLang="en-US" sz="2400" b="1">
                <a:latin typeface="Book Antiqua" panose="02040602050305030304" charset="0"/>
                <a:cs typeface="Book Antiqua" panose="02040602050305030304" charset="0"/>
              </a:rPr>
              <a:t>П</a:t>
            </a:r>
            <a:r>
              <a:rPr lang="en-US" altLang="en-US" sz="2400">
                <a:latin typeface="Book Antiqua" panose="02040602050305030304" charset="0"/>
                <a:cs typeface="Book Antiqua" panose="02040602050305030304" charset="0"/>
              </a:rPr>
              <a:t>агански Скандинавци су одржавали зимске јулске светковине, од краја децембра до почетка јануара. Палиле су се јулске цепанице (пањ, бадњак) у част Тору, богу грмљавине, са веровањем да ће свака искра из ватре представљати новорођену свињу или теле у надолазећој години. Гозба би трајала док пањ не би изгор</a:t>
            </a:r>
            <a:r>
              <a:rPr lang="sr-Cyrl-RS" altLang="en-US" sz="2400">
                <a:latin typeface="Book Antiqua" panose="02040602050305030304" charset="0"/>
                <a:cs typeface="Book Antiqua" panose="02040602050305030304" charset="0"/>
              </a:rPr>
              <a:t>е</a:t>
            </a:r>
            <a:r>
              <a:rPr lang="en-US" altLang="en-US" sz="2400">
                <a:latin typeface="Book Antiqua" panose="02040602050305030304" charset="0"/>
                <a:cs typeface="Book Antiqua" panose="02040602050305030304" charset="0"/>
              </a:rPr>
              <a:t>о, углавном дванаестак дана. Скандинавци још увек Божић називају Јулом (Jul, а у Енглеској је ријеч Yule синонимна за Божић. Познат је и јулски ован или коза, Јулбок, који је био симбол тих светковина у Скандинавији. </a:t>
            </a:r>
            <a:endParaRPr lang="en-US" sz="2400">
              <a:latin typeface="Book Antiqua" panose="02040602050305030304" charset="0"/>
              <a:cs typeface="Book Antiqua" panose="020406020503050303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alphaModFix amt="97000"/>
          </a:blip>
          <a:stretch>
            <a:fillRect/>
          </a:stretch>
        </a:blipFill>
        <a:effectLst/>
      </p:bgPr>
    </p:bg>
    <p:spTree>
      <p:nvGrpSpPr>
        <p:cNvPr id="1" name=""/>
        <p:cNvGrpSpPr/>
        <p:nvPr/>
      </p:nvGrpSpPr>
      <p:grpSpPr/>
      <p:sp>
        <p:nvSpPr>
          <p:cNvPr id="2" name="Title 1"/>
          <p:cNvSpPr>
            <a:spLocks noGrp="1"/>
          </p:cNvSpPr>
          <p:nvPr>
            <p:ph type="title"/>
          </p:nvPr>
        </p:nvSpPr>
        <p:spPr/>
        <p:txBody>
          <a:bodyPr/>
          <a:p>
            <a:pPr algn="ctr"/>
            <a:r>
              <a:rPr lang="sr-Cyrl-RS" altLang="en-US">
                <a:solidFill>
                  <a:schemeClr val="bg1"/>
                </a:solidFill>
                <a:latin typeface="Book Antiqua" panose="02040602050305030304" charset="0"/>
                <a:cs typeface="Book Antiqua" panose="02040602050305030304" charset="0"/>
              </a:rPr>
              <a:t>БОЖИЋ КОД СРБА</a:t>
            </a:r>
            <a:endParaRPr lang="sr-Cyrl-RS" altLang="en-US">
              <a:solidFill>
                <a:schemeClr val="bg1"/>
              </a:solidFill>
              <a:latin typeface="Book Antiqua" panose="02040602050305030304" charset="0"/>
              <a:cs typeface="Book Antiqua" panose="02040602050305030304" charset="0"/>
            </a:endParaRPr>
          </a:p>
        </p:txBody>
      </p:sp>
      <p:sp>
        <p:nvSpPr>
          <p:cNvPr id="3" name="Content Placeholder 2"/>
          <p:cNvSpPr>
            <a:spLocks noGrp="1"/>
          </p:cNvSpPr>
          <p:nvPr>
            <p:ph idx="1"/>
          </p:nvPr>
        </p:nvSpPr>
        <p:spPr>
          <a:xfrm>
            <a:off x="838200" y="1520825"/>
            <a:ext cx="10515600" cy="4983480"/>
          </a:xfrm>
        </p:spPr>
        <p:txBody>
          <a:bodyPr>
            <a:noAutofit/>
          </a:bodyPr>
          <a:p>
            <a:pPr marL="0" indent="0" algn="just">
              <a:buNone/>
            </a:pPr>
            <a:r>
              <a:rPr lang="en-US" altLang="en-US" sz="3000" b="1">
                <a:solidFill>
                  <a:schemeClr val="bg1"/>
                </a:solidFill>
                <a:latin typeface="Book Antiqua" panose="02040602050305030304" charset="0"/>
                <a:cs typeface="Book Antiqua" panose="02040602050305030304" charset="0"/>
              </a:rPr>
              <a:t>С</a:t>
            </a:r>
            <a:r>
              <a:rPr lang="en-US" altLang="en-US" sz="3000">
                <a:solidFill>
                  <a:schemeClr val="bg1"/>
                </a:solidFill>
                <a:latin typeface="Book Antiqua" panose="02040602050305030304" charset="0"/>
                <a:cs typeface="Book Antiqua" panose="02040602050305030304" charset="0"/>
              </a:rPr>
              <a:t>рпска божићна традиција представљају обичаји Срба везани за Божић и период који га обухвата, између треће недеље пре Божића и Богојављења. Много је сложених традиција повезаних са овим периодом. Они се разликују од места до места, а у многим областима су прилагођени како би одговарали модерном животу. Српски назив за Божић је деминутивни облик речи бог, а може се превести као „млади бог“. Божић се празнује три дана узастопно, почев од Бадњег дана, који Срби називају првим даном Божића. Ових дана треба поздравити другу особу речима „Христос се роди“, на шта треба одговорити „Ваистину се роди“. </a:t>
            </a:r>
            <a:endParaRPr lang="en-US" altLang="en-US" sz="3000">
              <a:solidFill>
                <a:schemeClr val="bg1"/>
              </a:solidFill>
              <a:latin typeface="Book Antiqua" panose="02040602050305030304" charset="0"/>
              <a:cs typeface="Book Antiqua" panose="020406020503050303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weave">
          <a:fgClr>
            <a:schemeClr val="bg1"/>
          </a:fgClr>
          <a:bgClr>
            <a:schemeClr val="accent4">
              <a:lumMod val="60000"/>
              <a:lumOff val="40000"/>
            </a:schemeClr>
          </a:bgClr>
        </a:pattFill>
        <a:effectLst/>
      </p:bgPr>
    </p:bg>
    <p:spTree>
      <p:nvGrpSpPr>
        <p:cNvPr id="1" name=""/>
        <p:cNvGrpSpPr/>
        <p:nvPr/>
      </p:nvGrpSpPr>
      <p:grpSpPr/>
      <p:sp>
        <p:nvSpPr>
          <p:cNvPr id="2" name="Title 1"/>
          <p:cNvSpPr>
            <a:spLocks noGrp="1"/>
          </p:cNvSpPr>
          <p:nvPr>
            <p:ph type="title"/>
          </p:nvPr>
        </p:nvSpPr>
        <p:spPr>
          <a:xfrm>
            <a:off x="4836160" y="429895"/>
            <a:ext cx="7094220" cy="1261110"/>
          </a:xfrm>
        </p:spPr>
        <p:txBody>
          <a:bodyPr/>
          <a:p>
            <a:pPr algn="ctr"/>
            <a:r>
              <a:rPr lang="sr-Cyrl-RS" altLang="en-US">
                <a:latin typeface="Book Antiqua" panose="02040602050305030304" charset="0"/>
                <a:cs typeface="Book Antiqua" panose="02040602050305030304" charset="0"/>
              </a:rPr>
              <a:t>КАЛЕНДАР и СРБИ</a:t>
            </a:r>
            <a:endParaRPr lang="sr-Cyrl-RS" altLang="en-US">
              <a:latin typeface="Book Antiqua" panose="02040602050305030304" charset="0"/>
              <a:cs typeface="Book Antiqua" panose="02040602050305030304" charset="0"/>
            </a:endParaRPr>
          </a:p>
        </p:txBody>
      </p:sp>
      <p:pic>
        <p:nvPicPr>
          <p:cNvPr id="4" name="Content Placeholder 3" descr="Novine+Pravda"/>
          <p:cNvPicPr>
            <a:picLocks noChangeAspect="1"/>
          </p:cNvPicPr>
          <p:nvPr>
            <p:ph idx="1"/>
          </p:nvPr>
        </p:nvPicPr>
        <p:blipFill>
          <a:blip r:embed="rId1"/>
          <a:srcRect l="889" t="870" r="8478"/>
          <a:stretch>
            <a:fillRect/>
          </a:stretch>
        </p:blipFill>
        <p:spPr>
          <a:xfrm>
            <a:off x="4836160" y="1947545"/>
            <a:ext cx="7093585" cy="4661535"/>
          </a:xfrm>
          <a:prstGeom prst="rect">
            <a:avLst/>
          </a:prstGeom>
          <a:ln w="76200" cap="flat" cmpd="thinThick">
            <a:solidFill>
              <a:schemeClr val="accent2">
                <a:lumMod val="75000"/>
              </a:schemeClr>
            </a:solidFill>
            <a:bevel/>
            <a:headEnd/>
            <a:tailEnd/>
          </a:ln>
        </p:spPr>
      </p:pic>
      <p:sp>
        <p:nvSpPr>
          <p:cNvPr id="5" name="Text Box 4"/>
          <p:cNvSpPr txBox="1"/>
          <p:nvPr/>
        </p:nvSpPr>
        <p:spPr>
          <a:xfrm>
            <a:off x="381000" y="640715"/>
            <a:ext cx="4179570" cy="5716270"/>
          </a:xfrm>
          <a:prstGeom prst="rect">
            <a:avLst/>
          </a:prstGeom>
          <a:noFill/>
        </p:spPr>
        <p:txBody>
          <a:bodyPr wrap="square" rtlCol="0">
            <a:noAutofit/>
          </a:bodyPr>
          <a:p>
            <a:pPr algn="just"/>
            <a:r>
              <a:rPr lang="sr-Cyrl-RS" altLang="en-US" sz="2000" b="1">
                <a:latin typeface="Book Antiqua" panose="02040602050305030304" charset="0"/>
                <a:cs typeface="Book Antiqua" panose="02040602050305030304" charset="0"/>
              </a:rPr>
              <a:t>П</a:t>
            </a:r>
            <a:r>
              <a:rPr lang="en-US" altLang="en-US" sz="2000">
                <a:latin typeface="Book Antiqua" panose="02040602050305030304" charset="0"/>
                <a:cs typeface="Book Antiqua" panose="02040602050305030304" charset="0"/>
              </a:rPr>
              <a:t>ре Првог светског рата, држава и црква су време рачунале по истом, јулијанском календару, па је Божић прослављан искључиво 25. децембра</a:t>
            </a:r>
            <a:r>
              <a:rPr lang="sr-Cyrl-RS" altLang="en-US" sz="2000">
                <a:latin typeface="Book Antiqua" panose="02040602050305030304" charset="0"/>
                <a:cs typeface="Book Antiqua" panose="02040602050305030304" charset="0"/>
              </a:rPr>
              <a:t>. </a:t>
            </a:r>
            <a:r>
              <a:rPr lang="en-US" altLang="en-US" sz="2000">
                <a:latin typeface="Book Antiqua" panose="02040602050305030304" charset="0"/>
                <a:cs typeface="Book Antiqua" panose="02040602050305030304" charset="0"/>
              </a:rPr>
              <a:t>Увођење новог, грегоријанског календара догодило се одмах после Првог светског рата, 1919. године. Како Српска православна црква никада није признала овај календар она је наставила да обележава празнике на дотадашњи начин, па је ова година постала прва када се догодило да се Нова година у Србији славила пре Божића. Ово се задржало све до данашњих дана.</a:t>
            </a:r>
            <a:endParaRPr lang="en-US" altLang="en-US" sz="2000">
              <a:latin typeface="Book Antiqua" panose="02040602050305030304" charset="0"/>
              <a:cs typeface="Book Antiqua" panose="0204060205030503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rgbClr val="D7D5D5"/>
            </a:gs>
            <a:gs pos="29000">
              <a:srgbClr val="E2F0DA">
                <a:alpha val="100000"/>
              </a:srgbClr>
            </a:gs>
            <a:gs pos="100000">
              <a:schemeClr val="bg2">
                <a:lumMod val="75000"/>
              </a:schemeClr>
            </a:gs>
            <a:gs pos="50000">
              <a:schemeClr val="accent6">
                <a:lumMod val="40000"/>
                <a:lumOff val="60000"/>
              </a:schemeClr>
            </a:gs>
            <a:gs pos="10000">
              <a:srgbClr val="FFFFFF"/>
            </a:gs>
            <a:gs pos="100000">
              <a:schemeClr val="bg1">
                <a:lumMod val="75000"/>
              </a:schemeClr>
            </a:gs>
          </a:gsLst>
          <a:lin ang="4200000" scaled="0"/>
        </a:gradFill>
        <a:effectLst/>
      </p:bgPr>
    </p:bg>
    <p:spTree>
      <p:nvGrpSpPr>
        <p:cNvPr id="1" name=""/>
        <p:cNvGrpSpPr/>
        <p:nvPr/>
      </p:nvGrpSpPr>
      <p:grpSpPr/>
      <p:pic>
        <p:nvPicPr>
          <p:cNvPr id="4" name="Content Placeholder 3" descr="Božić+kod+Srba"/>
          <p:cNvPicPr>
            <a:picLocks noChangeAspect="1"/>
          </p:cNvPicPr>
          <p:nvPr>
            <p:ph idx="1"/>
          </p:nvPr>
        </p:nvPicPr>
        <p:blipFill>
          <a:blip r:embed="rId1"/>
          <a:srcRect l="9596" t="11280" r="12134" b="14928"/>
          <a:stretch>
            <a:fillRect/>
          </a:stretch>
        </p:blipFill>
        <p:spPr>
          <a:xfrm>
            <a:off x="6602730" y="2704465"/>
            <a:ext cx="5056505" cy="3037840"/>
          </a:xfrm>
          <a:prstGeom prst="rect">
            <a:avLst/>
          </a:prstGeom>
          <a:ln w="76200" cmpd="thinThick">
            <a:solidFill>
              <a:schemeClr val="accent6">
                <a:lumMod val="50000"/>
              </a:schemeClr>
            </a:solidFill>
          </a:ln>
        </p:spPr>
      </p:pic>
      <p:sp>
        <p:nvSpPr>
          <p:cNvPr id="6" name="Text Box 5"/>
          <p:cNvSpPr txBox="1"/>
          <p:nvPr/>
        </p:nvSpPr>
        <p:spPr>
          <a:xfrm>
            <a:off x="511810" y="365125"/>
            <a:ext cx="5584825" cy="6064885"/>
          </a:xfrm>
          <a:prstGeom prst="rect">
            <a:avLst/>
          </a:prstGeom>
          <a:noFill/>
        </p:spPr>
        <p:txBody>
          <a:bodyPr wrap="square" rtlCol="0">
            <a:noAutofit/>
          </a:bodyPr>
          <a:p>
            <a:endParaRPr lang="en-US" altLang="en-US" sz="2400">
              <a:latin typeface="Book Antiqua" panose="02040602050305030304" charset="0"/>
              <a:cs typeface="Book Antiqua" panose="02040602050305030304" charset="0"/>
            </a:endParaRPr>
          </a:p>
          <a:p>
            <a:pPr algn="just"/>
            <a:r>
              <a:rPr lang="en-US" altLang="en-US" sz="2400" b="1">
                <a:latin typeface="Book Antiqua" panose="02040602050305030304" charset="0"/>
                <a:cs typeface="Book Antiqua" panose="02040602050305030304" charset="0"/>
              </a:rPr>
              <a:t>Б</a:t>
            </a:r>
            <a:r>
              <a:rPr lang="en-US" altLang="en-US" sz="2400">
                <a:latin typeface="Book Antiqua" panose="02040602050305030304" charset="0"/>
                <a:cs typeface="Book Antiqua" panose="02040602050305030304" charset="0"/>
              </a:rPr>
              <a:t>ожићна печеница је једно од главних јела традиционалне свечане божићне трпезе. За печеницу (која се некада називала и божњићара) обично се користи млада свиња (назимица) или јагње (веселица). Два дана пред Божић (на Туциндан), ритуално се коље прасе за печеницу. Овај обичај везан за клање вероватно потиче из претхришћанског, паганског периода и повезан је са приношењем жртве, али га је православна црква прихватила и благословила.</a:t>
            </a:r>
            <a:endParaRPr lang="en-US" sz="2400">
              <a:latin typeface="Book Antiqua" panose="02040602050305030304" charset="0"/>
              <a:cs typeface="Book Antiqua" panose="02040602050305030304" charset="0"/>
            </a:endParaRPr>
          </a:p>
        </p:txBody>
      </p:sp>
      <p:sp>
        <p:nvSpPr>
          <p:cNvPr id="7" name="Text Box 6"/>
          <p:cNvSpPr txBox="1"/>
          <p:nvPr/>
        </p:nvSpPr>
        <p:spPr>
          <a:xfrm>
            <a:off x="7165340" y="690880"/>
            <a:ext cx="4017010" cy="1445260"/>
          </a:xfrm>
          <a:prstGeom prst="rect">
            <a:avLst/>
          </a:prstGeom>
          <a:noFill/>
        </p:spPr>
        <p:txBody>
          <a:bodyPr wrap="square" rtlCol="0">
            <a:spAutoFit/>
          </a:bodyPr>
          <a:p>
            <a:pPr algn="ctr"/>
            <a:r>
              <a:rPr lang="sr-Cyrl-RS" altLang="en-US" sz="4400">
                <a:latin typeface="Book Antiqua" panose="02040602050305030304" charset="0"/>
                <a:cs typeface="Book Antiqua" panose="02040602050305030304" charset="0"/>
              </a:rPr>
              <a:t>БОЖИЋНА ПЕЧЕНИЦА</a:t>
            </a:r>
            <a:endParaRPr lang="sr-Cyrl-RS" altLang="en-US" sz="4400">
              <a:latin typeface="Book Antiqua" panose="02040602050305030304" charset="0"/>
              <a:cs typeface="Book Antiqua" panose="0204060205030503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p:txBody>
          <a:bodyPr/>
          <a:p>
            <a:pPr algn="ctr"/>
            <a:r>
              <a:rPr lang="sr-Cyrl-RS" altLang="en-US">
                <a:solidFill>
                  <a:schemeClr val="bg1"/>
                </a:solidFill>
                <a:latin typeface="Book Antiqua" panose="02040602050305030304" charset="0"/>
                <a:cs typeface="Book Antiqua" panose="02040602050305030304" charset="0"/>
              </a:rPr>
              <a:t>ПОЛОЖАЈНИК</a:t>
            </a:r>
            <a:endParaRPr lang="sr-Cyrl-RS" altLang="en-US">
              <a:solidFill>
                <a:schemeClr val="bg1"/>
              </a:solidFill>
              <a:latin typeface="Book Antiqua" panose="02040602050305030304" charset="0"/>
              <a:cs typeface="Book Antiqua" panose="02040602050305030304" charset="0"/>
            </a:endParaRPr>
          </a:p>
        </p:txBody>
      </p:sp>
      <p:sp>
        <p:nvSpPr>
          <p:cNvPr id="3" name="Content Placeholder 2"/>
          <p:cNvSpPr>
            <a:spLocks noGrp="1"/>
          </p:cNvSpPr>
          <p:nvPr>
            <p:ph idx="1"/>
          </p:nvPr>
        </p:nvSpPr>
        <p:spPr/>
        <p:txBody>
          <a:bodyPr>
            <a:noAutofit/>
          </a:bodyPr>
          <a:p>
            <a:pPr marL="0" indent="0" algn="just">
              <a:buNone/>
            </a:pPr>
            <a:r>
              <a:rPr lang="en-US" altLang="en-US" sz="1900" b="1">
                <a:solidFill>
                  <a:schemeClr val="bg1"/>
                </a:solidFill>
                <a:latin typeface="Book Antiqua" panose="02040602050305030304" charset="0"/>
                <a:cs typeface="Book Antiqua" panose="02040602050305030304" charset="0"/>
              </a:rPr>
              <a:t>Р</a:t>
            </a:r>
            <a:r>
              <a:rPr lang="en-US" altLang="en-US" sz="1900">
                <a:solidFill>
                  <a:schemeClr val="bg1"/>
                </a:solidFill>
                <a:latin typeface="Book Antiqua" panose="02040602050305030304" charset="0"/>
                <a:cs typeface="Book Antiqua" panose="02040602050305030304" charset="0"/>
              </a:rPr>
              <a:t>ано на Божић, негде и на Нову годину, у источној Србији и на дан Светог Игњата, у сваку кућу полази одрасли мушкарац, понекад и мушко дете, а у неким крајевима источне Србије положајник може бити и девојка или жена за коју се иначе сматра да је срећна. Положајник долази сам или је унапред одређен зато што се сматра срећним човеком. Већ код своје куће положајник се нарочито припрема. Он тамо не једе, јер ће се ритуално омрсити у кући коју полази, узима нарочито спремљен полазнички колач који ће дати домаћици, вина или ракије за домаћина, нешто металног новца којим ће даривати бадњак или огњиште, и пшенице у рукавици</a:t>
            </a:r>
            <a:r>
              <a:rPr lang="sr-Cyrl-RS" altLang="en-US" sz="1900">
                <a:solidFill>
                  <a:schemeClr val="bg1"/>
                </a:solidFill>
                <a:latin typeface="Book Antiqua" panose="02040602050305030304" charset="0"/>
                <a:cs typeface="Book Antiqua" panose="02040602050305030304" charset="0"/>
              </a:rPr>
              <a:t>. </a:t>
            </a:r>
            <a:r>
              <a:rPr lang="en-US" altLang="en-US" sz="1900">
                <a:solidFill>
                  <a:schemeClr val="bg1"/>
                </a:solidFill>
                <a:latin typeface="Book Antiqua" panose="02040602050305030304" charset="0"/>
                <a:cs typeface="Book Antiqua" panose="02040602050305030304" charset="0"/>
              </a:rPr>
              <a:t>Идући кући коју ће полазити, избегава сусрете, јер не сме никоме честитати док не стигне до одређене куће. Када стигне пред кућу, закорачи преко прага десном ногом, затим, честитајући, проспе пшеницу по кући, а у исти мах неко од укућана, обично домаћица, њега поспе пшеницом или сваковрсним житом. Негде положајник превеси повесмо преко кућних врата, па затим прилази огњишту и гранчицама од бадњака или нарочитим чаркачем (негде ватраљем) који га спремљен чека пред кућом чарка по бадњацима и огњишту, да би што више варнице врцале, и при томе пожели да буде толико оваца, говеда, коња, крмака, кошница, новаца, чељади, среће и напретка колико је варница. </a:t>
            </a:r>
            <a:endParaRPr lang="en-US" altLang="en-US" sz="1900">
              <a:solidFill>
                <a:schemeClr val="bg1"/>
              </a:solidFill>
              <a:latin typeface="Book Antiqua" panose="02040602050305030304" charset="0"/>
              <a:cs typeface="Book Antiqua" panose="020406020503050303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D7D5D5"/>
            </a:gs>
            <a:gs pos="29000">
              <a:srgbClr val="E2F0DA"/>
            </a:gs>
            <a:gs pos="100000">
              <a:schemeClr val="bg2">
                <a:lumMod val="75000"/>
              </a:schemeClr>
            </a:gs>
            <a:gs pos="50000">
              <a:schemeClr val="accent6">
                <a:lumMod val="40000"/>
                <a:lumOff val="60000"/>
              </a:schemeClr>
            </a:gs>
            <a:gs pos="10000">
              <a:srgbClr val="FFFFFF"/>
            </a:gs>
            <a:gs pos="100000">
              <a:schemeClr val="bg1">
                <a:lumMod val="75000"/>
              </a:schemeClr>
            </a:gs>
          </a:gsLst>
          <a:lin ang="4200000" scaled="0"/>
        </a:gradFill>
        <a:effectLst/>
      </p:bgPr>
    </p:bg>
    <p:spTree>
      <p:nvGrpSpPr>
        <p:cNvPr id="1" name=""/>
        <p:cNvGrpSpPr/>
        <p:nvPr/>
      </p:nvGrpSpPr>
      <p:grpSpPr/>
      <p:sp>
        <p:nvSpPr>
          <p:cNvPr id="2" name="Title 1"/>
          <p:cNvSpPr>
            <a:spLocks noGrp="1"/>
          </p:cNvSpPr>
          <p:nvPr>
            <p:ph type="title"/>
          </p:nvPr>
        </p:nvSpPr>
        <p:spPr>
          <a:xfrm>
            <a:off x="6885940" y="300355"/>
            <a:ext cx="4822825" cy="1390650"/>
          </a:xfrm>
        </p:spPr>
        <p:txBody>
          <a:bodyPr/>
          <a:p>
            <a:pPr algn="ctr"/>
            <a:r>
              <a:rPr lang="sr-Cyrl-RS" altLang="en-US">
                <a:latin typeface="Book Antiqua" panose="02040602050305030304" charset="0"/>
                <a:cs typeface="Book Antiqua" panose="02040602050305030304" charset="0"/>
              </a:rPr>
              <a:t>БОЖИЋ БАТА</a:t>
            </a:r>
            <a:endParaRPr lang="sr-Cyrl-RS" altLang="en-US">
              <a:latin typeface="Book Antiqua" panose="02040602050305030304" charset="0"/>
              <a:cs typeface="Book Antiqua" panose="02040602050305030304" charset="0"/>
            </a:endParaRPr>
          </a:p>
        </p:txBody>
      </p:sp>
      <p:sp>
        <p:nvSpPr>
          <p:cNvPr id="3" name="Content Placeholder 2"/>
          <p:cNvSpPr>
            <a:spLocks noGrp="1"/>
          </p:cNvSpPr>
          <p:nvPr>
            <p:ph idx="1"/>
          </p:nvPr>
        </p:nvSpPr>
        <p:spPr>
          <a:xfrm>
            <a:off x="621030" y="617220"/>
            <a:ext cx="5909310" cy="5805170"/>
          </a:xfrm>
        </p:spPr>
        <p:txBody>
          <a:bodyPr>
            <a:noAutofit/>
          </a:bodyPr>
          <a:p>
            <a:pPr marL="0" indent="0" algn="just">
              <a:buNone/>
            </a:pPr>
            <a:r>
              <a:rPr lang="en-US" altLang="en-US" sz="2200" b="1">
                <a:latin typeface="Book Antiqua" panose="02040602050305030304" charset="0"/>
                <a:cs typeface="Book Antiqua" panose="02040602050305030304" charset="0"/>
              </a:rPr>
              <a:t>Б</a:t>
            </a:r>
            <a:r>
              <a:rPr lang="en-US" altLang="en-US" sz="2200">
                <a:latin typeface="Book Antiqua" panose="02040602050305030304" charset="0"/>
                <a:cs typeface="Book Antiqua" panose="02040602050305030304" charset="0"/>
              </a:rPr>
              <a:t>ожић Бата је измишљени лик из српске традиције који деци доноси поклоне у ноћи између Бадње вечери и Божића. Стицајем историјских околности овај лик је у претходним деценијама био потиснут, опстајући у тек понеким причама на бази усмених предања, тако да су многе појединости нестале, а прича о њему има више верзија.</a:t>
            </a:r>
            <a:r>
              <a:rPr lang="sr-Cyrl-RS" altLang="en-US" sz="2200">
                <a:latin typeface="Book Antiqua" panose="02040602050305030304" charset="0"/>
                <a:cs typeface="Book Antiqua" panose="02040602050305030304" charset="0"/>
              </a:rPr>
              <a:t> </a:t>
            </a:r>
            <a:r>
              <a:rPr lang="en-US" altLang="en-US" sz="2200">
                <a:latin typeface="Book Antiqua" panose="02040602050305030304" charset="0"/>
                <a:cs typeface="Book Antiqua" panose="02040602050305030304" charset="0"/>
              </a:rPr>
              <a:t>После Другог светског рата замењен је руско-совјетским еквивалентом, Деда Мразом (рус. Дедушка Мороз, Дед Мороз). Врло брзо и њега је заменила глобална верзија Санте (енгл. Santa Claus), а од руске верзије остало је само име. Распадом Југославије оживели су многи обичаји, па се тако и Божић Бата вратио као дародавац током божићних празника.</a:t>
            </a:r>
            <a:endParaRPr lang="en-US" altLang="en-US" sz="2200">
              <a:latin typeface="Book Antiqua" panose="02040602050305030304" charset="0"/>
              <a:cs typeface="Book Antiqua" panose="02040602050305030304" charset="0"/>
            </a:endParaRPr>
          </a:p>
        </p:txBody>
      </p:sp>
      <p:pic>
        <p:nvPicPr>
          <p:cNvPr id="4" name="Picture 3" descr="566220650_25027594416870811_566839861507349333_n"/>
          <p:cNvPicPr preferRelativeResize="0">
            <a:picLocks noChangeAspect="1"/>
          </p:cNvPicPr>
          <p:nvPr/>
        </p:nvPicPr>
        <p:blipFill>
          <a:blip r:embed="rId1"/>
          <a:srcRect b="25039"/>
          <a:stretch>
            <a:fillRect/>
          </a:stretch>
        </p:blipFill>
        <p:spPr>
          <a:xfrm>
            <a:off x="7240270" y="1622425"/>
            <a:ext cx="4113530" cy="4700905"/>
          </a:xfrm>
          <a:prstGeom prst="rect">
            <a:avLst/>
          </a:prstGeom>
          <a:noFill/>
          <a:ln w="101600" cap="sq" cmpd="thinThick">
            <a:solidFill>
              <a:schemeClr val="accent1">
                <a:lumMod val="50000"/>
              </a:schemeClr>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4" name="Rectangles 3"/>
          <p:cNvSpPr/>
          <p:nvPr/>
        </p:nvSpPr>
        <p:spPr>
          <a:xfrm>
            <a:off x="1271905" y="1348740"/>
            <a:ext cx="9648190" cy="2306955"/>
          </a:xfrm>
          <a:prstGeom prst="rect">
            <a:avLst/>
          </a:prstGeom>
          <a:noFill/>
          <a:ln>
            <a:noFill/>
          </a:ln>
        </p:spPr>
        <p:txBody>
          <a:bodyPr wrap="none" rtlCol="0" anchor="t">
            <a:spAutoFit/>
          </a:bodyPr>
          <a:p>
            <a:pPr algn="ctr"/>
            <a:r>
              <a:rPr lang="sr-Cyrl-RS" altLang="en-US" sz="7200" b="1">
                <a:ln w="12700">
                  <a:solidFill>
                    <a:schemeClr val="accent5"/>
                  </a:solidFill>
                  <a:prstDash val="solid"/>
                </a:ln>
                <a:solidFill>
                  <a:srgbClr val="FF0000"/>
                </a:solidFill>
                <a:effectLst/>
                <a:latin typeface="Book Antiqua" panose="02040602050305030304" charset="0"/>
                <a:cs typeface="Book Antiqua" panose="02040602050305030304" charset="0"/>
              </a:rPr>
              <a:t>ХВАЛА НА ПАЖЊИ</a:t>
            </a:r>
            <a:endParaRPr lang="sr-Cyrl-RS" altLang="en-US" sz="7200" b="1">
              <a:ln w="12700">
                <a:solidFill>
                  <a:schemeClr val="accent5"/>
                </a:solidFill>
                <a:prstDash val="solid"/>
              </a:ln>
              <a:solidFill>
                <a:srgbClr val="FF0000"/>
              </a:solidFill>
              <a:effectLst/>
              <a:latin typeface="Book Antiqua" panose="02040602050305030304" charset="0"/>
              <a:cs typeface="Book Antiqua" panose="02040602050305030304" charset="0"/>
            </a:endParaRPr>
          </a:p>
          <a:p>
            <a:pPr algn="ctr"/>
            <a:endParaRPr lang="sr-Cyrl-RS" altLang="en-US" sz="7200" b="1">
              <a:ln w="12700">
                <a:solidFill>
                  <a:schemeClr val="accent5"/>
                </a:solidFill>
                <a:prstDash val="solid"/>
              </a:ln>
              <a:solidFill>
                <a:srgbClr val="FF0000"/>
              </a:solidFill>
              <a:effectLst/>
              <a:latin typeface="Book Antiqua" panose="02040602050305030304" charset="0"/>
              <a:cs typeface="Book Antiqua" panose="02040602050305030304" charset="0"/>
            </a:endParaRPr>
          </a:p>
        </p:txBody>
      </p:sp>
      <p:sp>
        <p:nvSpPr>
          <p:cNvPr id="5" name="Rectangles 4"/>
          <p:cNvSpPr/>
          <p:nvPr/>
        </p:nvSpPr>
        <p:spPr>
          <a:xfrm>
            <a:off x="486410" y="3429000"/>
            <a:ext cx="11196320" cy="1322070"/>
          </a:xfrm>
          <a:prstGeom prst="rect">
            <a:avLst/>
          </a:prstGeom>
          <a:noFill/>
          <a:ln>
            <a:noFill/>
          </a:ln>
        </p:spPr>
        <p:txBody>
          <a:bodyPr wrap="none" rtlCol="0" anchor="t">
            <a:spAutoFit/>
          </a:bodyPr>
          <a:p>
            <a:pPr algn="ctr"/>
            <a:r>
              <a:rPr lang="sr-Cyrl-RS" altLang="en-US" sz="8000" b="1">
                <a:ln w="12700">
                  <a:solidFill>
                    <a:schemeClr val="accent1"/>
                  </a:solidFill>
                  <a:prstDash val="solid"/>
                </a:ln>
                <a:solidFill>
                  <a:schemeClr val="accent1">
                    <a:lumMod val="50000"/>
                  </a:schemeClr>
                </a:solidFill>
                <a:effectLst>
                  <a:outerShdw dist="38100" dir="2640000" algn="bl" rotWithShape="0">
                    <a:schemeClr val="accent1"/>
                  </a:outerShdw>
                </a:effectLst>
                <a:latin typeface="Book Antiqua" panose="02040602050305030304" charset="0"/>
                <a:cs typeface="Book Antiqua" panose="02040602050305030304" charset="0"/>
              </a:rPr>
              <a:t>СРЕЋНИ ПРАЗНИЦИ</a:t>
            </a:r>
            <a:endParaRPr lang="sr-Cyrl-RS" altLang="en-US" sz="8000" b="1">
              <a:ln w="12700">
                <a:solidFill>
                  <a:schemeClr val="accent1"/>
                </a:solidFill>
                <a:prstDash val="solid"/>
              </a:ln>
              <a:solidFill>
                <a:schemeClr val="accent1">
                  <a:lumMod val="50000"/>
                </a:schemeClr>
              </a:solidFill>
              <a:effectLst>
                <a:outerShdw dist="38100" dir="2640000" algn="bl" rotWithShape="0">
                  <a:schemeClr val="accent1"/>
                </a:outerShdw>
              </a:effectLst>
              <a:latin typeface="Book Antiqua" panose="02040602050305030304" charset="0"/>
              <a:cs typeface="Book Antiqua" panose="0204060205030503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Title 1"/>
          <p:cNvSpPr>
            <a:spLocks noGrp="1"/>
          </p:cNvSpPr>
          <p:nvPr>
            <p:ph type="title"/>
          </p:nvPr>
        </p:nvSpPr>
        <p:spPr>
          <a:xfrm>
            <a:off x="909955" y="196850"/>
            <a:ext cx="10515600" cy="1325563"/>
          </a:xfrm>
        </p:spPr>
        <p:txBody>
          <a:bodyPr/>
          <a:p>
            <a:pPr algn="ctr"/>
            <a:r>
              <a:rPr lang="sr-Cyrl-RS" altLang="en-US">
                <a:latin typeface="Book Antiqua" panose="02040602050305030304" charset="0"/>
                <a:cs typeface="Book Antiqua" panose="02040602050305030304" charset="0"/>
              </a:rPr>
              <a:t>НОВА ГОДИНА</a:t>
            </a:r>
            <a:endParaRPr lang="sr-Cyrl-RS" altLang="en-US">
              <a:latin typeface="Book Antiqua" panose="02040602050305030304" charset="0"/>
              <a:cs typeface="Book Antiqua" panose="02040602050305030304" charset="0"/>
            </a:endParaRPr>
          </a:p>
        </p:txBody>
      </p:sp>
      <p:pic>
        <p:nvPicPr>
          <p:cNvPr id="5" name="Picture 4" descr="istockphoto-504060475-612x612"/>
          <p:cNvPicPr>
            <a:picLocks noChangeAspect="1"/>
          </p:cNvPicPr>
          <p:nvPr/>
        </p:nvPicPr>
        <p:blipFill>
          <a:blip r:embed="rId1"/>
          <a:stretch>
            <a:fillRect/>
          </a:stretch>
        </p:blipFill>
        <p:spPr>
          <a:xfrm>
            <a:off x="0" y="0"/>
            <a:ext cx="1862455" cy="1865630"/>
          </a:xfrm>
          <a:prstGeom prst="rect">
            <a:avLst/>
          </a:prstGeom>
        </p:spPr>
      </p:pic>
      <p:sp>
        <p:nvSpPr>
          <p:cNvPr id="4" name="Text Box 3"/>
          <p:cNvSpPr txBox="1"/>
          <p:nvPr/>
        </p:nvSpPr>
        <p:spPr>
          <a:xfrm>
            <a:off x="838200" y="1605280"/>
            <a:ext cx="10587355" cy="4893310"/>
          </a:xfrm>
          <a:prstGeom prst="rect">
            <a:avLst/>
          </a:prstGeom>
          <a:noFill/>
        </p:spPr>
        <p:txBody>
          <a:bodyPr wrap="square" rtlCol="0">
            <a:noAutofit/>
          </a:bodyPr>
          <a:p>
            <a:pPr algn="just"/>
            <a:r>
              <a:rPr lang="en-US" altLang="en-US" sz="3200" b="1">
                <a:latin typeface="Book Antiqua" panose="02040602050305030304" charset="0"/>
                <a:cs typeface="Book Antiqua" panose="02040602050305030304" charset="0"/>
              </a:rPr>
              <a:t>Н</a:t>
            </a:r>
            <a:r>
              <a:rPr lang="en-US" altLang="en-US" sz="3200">
                <a:latin typeface="Book Antiqua" panose="02040602050305030304" charset="0"/>
                <a:cs typeface="Book Antiqua" panose="02040602050305030304" charset="0"/>
              </a:rPr>
              <a:t>ова година је дан када по соларним и сличним календарима почиње следећи календарски, датумски, циклус, односно то је први дан у следећој години. </a:t>
            </a:r>
            <a:endParaRPr lang="en-US" altLang="en-US" sz="3200">
              <a:latin typeface="Book Antiqua" panose="02040602050305030304" charset="0"/>
              <a:cs typeface="Book Antiqua" panose="02040602050305030304" charset="0"/>
            </a:endParaRPr>
          </a:p>
          <a:p>
            <a:pPr algn="just"/>
            <a:r>
              <a:rPr lang="en-US" altLang="en-US" sz="3200">
                <a:latin typeface="Book Antiqua" panose="02040602050305030304" charset="0"/>
                <a:cs typeface="Book Antiqua" panose="02040602050305030304" charset="0"/>
              </a:rPr>
              <a:t>У свим културама које користе годишње календаре долазак нове године се прославља као празник. У данашње доба, већина развијених земаља је прихватила рачунање времена по грегоријанском календару и почетак нове године рачуна од 1. јануара. Нова година се као празник слави 1. јануара и обично је нерадан дан.</a:t>
            </a:r>
            <a:r>
              <a:rPr lang="en-US" altLang="en-US" sz="3600">
                <a:latin typeface="Book Antiqua" panose="02040602050305030304" charset="0"/>
                <a:cs typeface="Book Antiqua" panose="02040602050305030304" charset="0"/>
              </a:rPr>
              <a:t> </a:t>
            </a:r>
            <a:endParaRPr lang="en-US" altLang="en-US" sz="3600">
              <a:latin typeface="Book Antiqua" panose="02040602050305030304" charset="0"/>
              <a:cs typeface="Book Antiqua" panose="02040602050305030304" charset="0"/>
            </a:endParaRPr>
          </a:p>
        </p:txBody>
      </p:sp>
      <p:pic>
        <p:nvPicPr>
          <p:cNvPr id="6" name="Picture 5" descr="istockphoto-504060475-612x612"/>
          <p:cNvPicPr>
            <a:picLocks noChangeAspect="1"/>
          </p:cNvPicPr>
          <p:nvPr/>
        </p:nvPicPr>
        <p:blipFill>
          <a:blip r:embed="rId1"/>
          <a:stretch>
            <a:fillRect/>
          </a:stretch>
        </p:blipFill>
        <p:spPr>
          <a:xfrm flipH="1">
            <a:off x="10565130" y="196850"/>
            <a:ext cx="1049020" cy="10509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9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Title 1"/>
          <p:cNvSpPr>
            <a:spLocks noGrp="1"/>
          </p:cNvSpPr>
          <p:nvPr>
            <p:ph type="title"/>
          </p:nvPr>
        </p:nvSpPr>
        <p:spPr/>
        <p:txBody>
          <a:bodyPr/>
          <a:p>
            <a:pPr algn="ctr"/>
            <a:r>
              <a:rPr lang="sr-Cyrl-RS" altLang="en-US">
                <a:latin typeface="Book Antiqua" panose="02040602050305030304" charset="0"/>
                <a:cs typeface="Book Antiqua" panose="02040602050305030304" charset="0"/>
              </a:rPr>
              <a:t>ДОЧЕК</a:t>
            </a:r>
            <a:endParaRPr lang="sr-Cyrl-RS" altLang="en-US">
              <a:latin typeface="Book Antiqua" panose="02040602050305030304" charset="0"/>
              <a:cs typeface="Book Antiqua" panose="02040602050305030304" charset="0"/>
            </a:endParaRPr>
          </a:p>
        </p:txBody>
      </p:sp>
      <p:sp>
        <p:nvSpPr>
          <p:cNvPr id="3" name="Content Placeholder 2"/>
          <p:cNvSpPr>
            <a:spLocks noGrp="1"/>
          </p:cNvSpPr>
          <p:nvPr>
            <p:ph idx="1"/>
          </p:nvPr>
        </p:nvSpPr>
        <p:spPr/>
        <p:txBody>
          <a:bodyPr/>
          <a:p>
            <a:pPr marL="0" indent="0" algn="just">
              <a:buNone/>
            </a:pPr>
            <a:r>
              <a:rPr lang="en-US" altLang="en-US" sz="3600" b="1">
                <a:latin typeface="Book Antiqua" panose="02040602050305030304" charset="0"/>
                <a:cs typeface="Book Antiqua" panose="02040602050305030304" charset="0"/>
              </a:rPr>
              <a:t>Т</a:t>
            </a:r>
            <a:r>
              <a:rPr lang="en-US" altLang="en-US" sz="3600">
                <a:latin typeface="Book Antiqua" panose="02040602050305030304" charset="0"/>
                <a:cs typeface="Book Antiqua" panose="02040602050305030304" charset="0"/>
              </a:rPr>
              <a:t>оком дочека Нове године, 31. децембра, обичај је да се испаљује ватромет током ишчекивања поноћи, и да се у поноћ размењују поклони са жељама за успешну наредну годину. Деци се поклони остављају испод новогодишње јелке, где их чекају када се пробуде наредног дана (јутра), али се они могу размењивати и одмах након поноћи. </a:t>
            </a:r>
            <a:endParaRPr lang="en-US" altLang="en-US" sz="3600">
              <a:latin typeface="Book Antiqua" panose="02040602050305030304" charset="0"/>
              <a:cs typeface="Book Antiqua" panose="02040602050305030304" charset="0"/>
            </a:endParaRPr>
          </a:p>
        </p:txBody>
      </p:sp>
      <p:pic>
        <p:nvPicPr>
          <p:cNvPr id="4" name="Picture 3" descr="istockphoto-504060475-612x612"/>
          <p:cNvPicPr>
            <a:picLocks noChangeAspect="1"/>
          </p:cNvPicPr>
          <p:nvPr/>
        </p:nvPicPr>
        <p:blipFill>
          <a:blip r:embed="rId1"/>
          <a:stretch>
            <a:fillRect/>
          </a:stretch>
        </p:blipFill>
        <p:spPr>
          <a:xfrm flipH="1">
            <a:off x="10329545" y="95250"/>
            <a:ext cx="1862455" cy="1865630"/>
          </a:xfrm>
          <a:prstGeom prst="rect">
            <a:avLst/>
          </a:prstGeom>
        </p:spPr>
      </p:pic>
      <p:pic>
        <p:nvPicPr>
          <p:cNvPr id="5" name="Picture 4" descr="istockphoto-504060475-612x612"/>
          <p:cNvPicPr>
            <a:picLocks noChangeAspect="1"/>
          </p:cNvPicPr>
          <p:nvPr/>
        </p:nvPicPr>
        <p:blipFill>
          <a:blip r:embed="rId1"/>
          <a:stretch>
            <a:fillRect/>
          </a:stretch>
        </p:blipFill>
        <p:spPr>
          <a:xfrm>
            <a:off x="158115" y="365125"/>
            <a:ext cx="1049020" cy="10509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40000">
              <a:schemeClr val="accent1">
                <a:alpha val="57000"/>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420000" scaled="0"/>
        </a:gradFill>
        <a:effectLst/>
      </p:bgPr>
    </p:bg>
    <p:spTree>
      <p:nvGrpSpPr>
        <p:cNvPr id="1" name=""/>
        <p:cNvGrpSpPr/>
        <p:nvPr/>
      </p:nvGrpSpPr>
      <p:grpSpPr/>
      <p:pic>
        <p:nvPicPr>
          <p:cNvPr id="4" name="Picture 3" descr="images"/>
          <p:cNvPicPr>
            <a:picLocks noChangeAspect="1"/>
          </p:cNvPicPr>
          <p:nvPr/>
        </p:nvPicPr>
        <p:blipFill>
          <a:blip r:embed="rId1"/>
          <a:stretch>
            <a:fillRect/>
          </a:stretch>
        </p:blipFill>
        <p:spPr>
          <a:xfrm>
            <a:off x="0" y="0"/>
            <a:ext cx="1714500" cy="1714500"/>
          </a:xfrm>
          <a:prstGeom prst="rect">
            <a:avLst/>
          </a:prstGeom>
        </p:spPr>
      </p:pic>
      <p:sp>
        <p:nvSpPr>
          <p:cNvPr id="2" name="Title 1"/>
          <p:cNvSpPr>
            <a:spLocks noGrp="1"/>
          </p:cNvSpPr>
          <p:nvPr>
            <p:ph type="title"/>
          </p:nvPr>
        </p:nvSpPr>
        <p:spPr/>
        <p:txBody>
          <a:bodyPr/>
          <a:p>
            <a:pPr algn="ctr"/>
            <a:r>
              <a:rPr lang="sr-Cyrl-RS" altLang="en-US">
                <a:latin typeface="Book Antiqua" panose="02040602050305030304" charset="0"/>
                <a:cs typeface="Book Antiqua" panose="02040602050305030304" charset="0"/>
              </a:rPr>
              <a:t>ПРОСЛАВА У СФРЈ</a:t>
            </a:r>
            <a:endParaRPr lang="sr-Cyrl-RS" altLang="en-US">
              <a:latin typeface="Book Antiqua" panose="02040602050305030304" charset="0"/>
              <a:cs typeface="Book Antiqua" panose="02040602050305030304" charset="0"/>
            </a:endParaRPr>
          </a:p>
        </p:txBody>
      </p:sp>
      <p:sp>
        <p:nvSpPr>
          <p:cNvPr id="3" name="Content Placeholder 2"/>
          <p:cNvSpPr>
            <a:spLocks noGrp="1"/>
          </p:cNvSpPr>
          <p:nvPr>
            <p:ph idx="1"/>
          </p:nvPr>
        </p:nvSpPr>
        <p:spPr/>
        <p:txBody>
          <a:bodyPr/>
          <a:p>
            <a:pPr marL="0" indent="0" algn="just">
              <a:buNone/>
            </a:pPr>
            <a:r>
              <a:rPr lang="en-US" altLang="en-US" sz="3600" b="1">
                <a:latin typeface="Book Antiqua" panose="02040602050305030304" charset="0"/>
                <a:cs typeface="Book Antiqua" panose="02040602050305030304" charset="0"/>
              </a:rPr>
              <a:t>П</a:t>
            </a:r>
            <a:r>
              <a:rPr lang="en-US" altLang="en-US" sz="3600">
                <a:latin typeface="Book Antiqua" panose="02040602050305030304" charset="0"/>
                <a:cs typeface="Book Antiqua" panose="02040602050305030304" charset="0"/>
              </a:rPr>
              <a:t>рослава Нове године је у СФРЈ посебан значај почела да добија после Другог светског рата када се покушао сузбити значај који је велики део хришћанског становништва са тих простора придавао прослави Божића, тако што се пажња усредсредила на до тада мање прослављану и религијски непопуларну Нову годину. </a:t>
            </a:r>
            <a:endParaRPr lang="en-US" altLang="en-US" sz="3600">
              <a:latin typeface="Book Antiqua" panose="02040602050305030304" charset="0"/>
              <a:cs typeface="Book Antiqua" panose="0204060205030503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alphaModFix amt="36000"/>
          </a:blip>
          <a:stretch>
            <a:fillRect/>
          </a:stretch>
        </a:blipFill>
        <a:effectLst/>
      </p:bgPr>
    </p:bg>
    <p:spTree>
      <p:nvGrpSpPr>
        <p:cNvPr id="1" name=""/>
        <p:cNvGrpSpPr/>
        <p:nvPr/>
      </p:nvGrpSpPr>
      <p:grpSpPr/>
      <p:sp>
        <p:nvSpPr>
          <p:cNvPr id="2" name="Title 1"/>
          <p:cNvSpPr>
            <a:spLocks noGrp="1"/>
          </p:cNvSpPr>
          <p:nvPr>
            <p:ph type="title"/>
          </p:nvPr>
        </p:nvSpPr>
        <p:spPr/>
        <p:txBody>
          <a:bodyPr/>
          <a:p>
            <a:pPr algn="ctr"/>
            <a:r>
              <a:rPr lang="sr-Cyrl-RS" altLang="en-US">
                <a:latin typeface="Book Antiqua" panose="02040602050305030304" charset="0"/>
                <a:cs typeface="Book Antiqua" panose="02040602050305030304" charset="0"/>
              </a:rPr>
              <a:t>ПРВИ ЈАНУАР</a:t>
            </a:r>
            <a:endParaRPr lang="sr-Cyrl-RS" altLang="en-US">
              <a:latin typeface="Book Antiqua" panose="02040602050305030304" charset="0"/>
              <a:cs typeface="Book Antiqua" panose="02040602050305030304" charset="0"/>
            </a:endParaRPr>
          </a:p>
        </p:txBody>
      </p:sp>
      <p:sp>
        <p:nvSpPr>
          <p:cNvPr id="5" name="Text Box 4"/>
          <p:cNvSpPr txBox="1"/>
          <p:nvPr/>
        </p:nvSpPr>
        <p:spPr>
          <a:xfrm>
            <a:off x="739775" y="1691640"/>
            <a:ext cx="10613390" cy="2602865"/>
          </a:xfrm>
          <a:prstGeom prst="rect">
            <a:avLst/>
          </a:prstGeom>
          <a:noFill/>
        </p:spPr>
        <p:txBody>
          <a:bodyPr wrap="square" rtlCol="0">
            <a:noAutofit/>
          </a:bodyPr>
          <a:p>
            <a:pPr algn="just"/>
            <a:r>
              <a:rPr lang="en-US" altLang="en-US" sz="3600" b="1">
                <a:latin typeface="Book Antiqua" panose="02040602050305030304" charset="0"/>
                <a:cs typeface="Book Antiqua" panose="02040602050305030304" charset="0"/>
              </a:rPr>
              <a:t>У</a:t>
            </a:r>
            <a:r>
              <a:rPr lang="en-US" altLang="en-US" sz="3600">
                <a:latin typeface="Book Antiqua" panose="02040602050305030304" charset="0"/>
                <a:cs typeface="Book Antiqua" panose="02040602050305030304" charset="0"/>
              </a:rPr>
              <a:t> хришћанским срединама, први јануар је познат као дан на који је Исус Христос обрезан.</a:t>
            </a:r>
            <a:endParaRPr lang="en-US" altLang="en-US" sz="3600">
              <a:latin typeface="Book Antiqua" panose="02040602050305030304" charset="0"/>
              <a:cs typeface="Book Antiqua" panose="02040602050305030304" charset="0"/>
            </a:endParaRPr>
          </a:p>
          <a:p>
            <a:pPr algn="just"/>
            <a:r>
              <a:rPr lang="en-US" altLang="en-US" sz="3600">
                <a:latin typeface="Book Antiqua" panose="02040602050305030304" charset="0"/>
                <a:cs typeface="Book Antiqua" panose="02040602050305030304" charset="0"/>
              </a:rPr>
              <a:t>Осмог дан</a:t>
            </a:r>
            <a:r>
              <a:rPr lang="sr-Cyrl-RS" altLang="en-US" sz="3600">
                <a:latin typeface="Book Antiqua" panose="02040602050305030304" charset="0"/>
                <a:cs typeface="Book Antiqua" panose="02040602050305030304" charset="0"/>
              </a:rPr>
              <a:t>а</a:t>
            </a:r>
            <a:r>
              <a:rPr lang="en-US" altLang="en-US" sz="3600">
                <a:latin typeface="Book Antiqua" panose="02040602050305030304" charset="0"/>
                <a:cs typeface="Book Antiqua" panose="02040602050305030304" charset="0"/>
              </a:rPr>
              <a:t> по рођењу би Исус Христос донесен у храм и обрезан сходно закону постојећем у Израелу још од времена Аврамова. Том приликом нададоше му име Исус како је и благовестио архангел Гаврило Пресветој Богородици. </a:t>
            </a:r>
            <a:endParaRPr lang="en-US" sz="3600">
              <a:latin typeface="Book Antiqua" panose="02040602050305030304" charset="0"/>
              <a:cs typeface="Book Antiqua" panose="02040602050305030304" charset="0"/>
            </a:endParaRPr>
          </a:p>
        </p:txBody>
      </p:sp>
      <p:pic>
        <p:nvPicPr>
          <p:cNvPr id="9" name="Picture 8" descr="Labarum"/>
          <p:cNvPicPr>
            <a:picLocks noChangeAspect="1"/>
          </p:cNvPicPr>
          <p:nvPr/>
        </p:nvPicPr>
        <p:blipFill>
          <a:blip r:embed="rId2">
            <a:alphaModFix amt="20000"/>
          </a:blip>
          <a:stretch>
            <a:fillRect/>
          </a:stretch>
        </p:blipFill>
        <p:spPr>
          <a:xfrm>
            <a:off x="7886700" y="5702300"/>
            <a:ext cx="800100" cy="9613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1000">
              <a:schemeClr val="accent1">
                <a:lumMod val="0"/>
                <a:lumOff val="100000"/>
                <a:alpha val="5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420000" scaled="0"/>
        </a:gradFill>
        <a:effectLst/>
      </p:bgPr>
    </p:bg>
    <p:spTree>
      <p:nvGrpSpPr>
        <p:cNvPr id="1" name=""/>
        <p:cNvGrpSpPr/>
        <p:nvPr/>
      </p:nvGrpSpPr>
      <p:grpSpPr/>
      <p:sp>
        <p:nvSpPr>
          <p:cNvPr id="2" name="Title 1"/>
          <p:cNvSpPr>
            <a:spLocks noGrp="1"/>
          </p:cNvSpPr>
          <p:nvPr>
            <p:ph type="title"/>
          </p:nvPr>
        </p:nvSpPr>
        <p:spPr/>
        <p:txBody>
          <a:bodyPr/>
          <a:p>
            <a:pPr algn="ctr"/>
            <a:r>
              <a:rPr lang="sr-Cyrl-RS" altLang="en-US">
                <a:latin typeface="Book Antiqua" panose="02040602050305030304" charset="0"/>
                <a:cs typeface="Book Antiqua" panose="02040602050305030304" charset="0"/>
              </a:rPr>
              <a:t>ЈУЛИЈАНСКА НОВА ГОДИНА</a:t>
            </a:r>
            <a:endParaRPr lang="sr-Cyrl-RS" altLang="en-US">
              <a:latin typeface="Book Antiqua" panose="02040602050305030304" charset="0"/>
              <a:cs typeface="Book Antiqua" panose="02040602050305030304" charset="0"/>
            </a:endParaRPr>
          </a:p>
        </p:txBody>
      </p:sp>
      <p:pic>
        <p:nvPicPr>
          <p:cNvPr id="4" name="Content Placeholder 3" descr="julius-caesar-profile-taken-from-a-copper-coin-in-the-british-museum-ERGBMJ"/>
          <p:cNvPicPr>
            <a:picLocks noChangeAspect="1"/>
          </p:cNvPicPr>
          <p:nvPr>
            <p:ph idx="1"/>
          </p:nvPr>
        </p:nvPicPr>
        <p:blipFill>
          <a:blip r:embed="rId1"/>
          <a:srcRect b="7044"/>
          <a:stretch>
            <a:fillRect/>
          </a:stretch>
        </p:blipFill>
        <p:spPr>
          <a:xfrm>
            <a:off x="235585" y="1608455"/>
            <a:ext cx="3188335" cy="3938270"/>
          </a:xfrm>
          <a:prstGeom prst="rect">
            <a:avLst/>
          </a:prstGeom>
        </p:spPr>
      </p:pic>
      <p:sp>
        <p:nvSpPr>
          <p:cNvPr id="6" name="Text Box 5"/>
          <p:cNvSpPr txBox="1"/>
          <p:nvPr/>
        </p:nvSpPr>
        <p:spPr>
          <a:xfrm>
            <a:off x="3423285" y="1608455"/>
            <a:ext cx="8046085" cy="4707890"/>
          </a:xfrm>
          <a:prstGeom prst="rect">
            <a:avLst/>
          </a:prstGeom>
          <a:noFill/>
        </p:spPr>
        <p:txBody>
          <a:bodyPr wrap="square" rtlCol="0">
            <a:spAutoFit/>
          </a:bodyPr>
          <a:p>
            <a:pPr algn="just"/>
            <a:r>
              <a:rPr lang="en-US" altLang="en-US" sz="2000" b="1">
                <a:latin typeface="Book Antiqua" panose="02040602050305030304" charset="0"/>
                <a:cs typeface="Book Antiqua" panose="02040602050305030304" charset="0"/>
              </a:rPr>
              <a:t>Ј</a:t>
            </a:r>
            <a:r>
              <a:rPr lang="en-US" altLang="en-US" sz="2000">
                <a:latin typeface="Book Antiqua" panose="02040602050305030304" charset="0"/>
                <a:cs typeface="Book Antiqua" panose="02040602050305030304" charset="0"/>
              </a:rPr>
              <a:t>улијанска Нова година (најчешће код Срба под називом Српска Нова година или Православна Нова година, а код осталих и Стара Нова година), празник је који се слави 14. јануара по грегоријанском календару сваке године. </a:t>
            </a:r>
            <a:endParaRPr lang="en-US" altLang="en-US" sz="2000">
              <a:latin typeface="Book Antiqua" panose="02040602050305030304" charset="0"/>
              <a:cs typeface="Book Antiqua" panose="02040602050305030304" charset="0"/>
            </a:endParaRPr>
          </a:p>
          <a:p>
            <a:pPr algn="just"/>
            <a:r>
              <a:rPr lang="en-US" altLang="en-US" sz="2000">
                <a:latin typeface="Book Antiqua" panose="02040602050305030304" charset="0"/>
                <a:cs typeface="Book Antiqua" panose="02040602050305030304" charset="0"/>
              </a:rPr>
              <a:t>Тог датума је 1. јануар по јулијанском календару.</a:t>
            </a:r>
            <a:endParaRPr lang="en-US" altLang="en-US" sz="2000">
              <a:latin typeface="Book Antiqua" panose="02040602050305030304" charset="0"/>
              <a:cs typeface="Book Antiqua" panose="02040602050305030304" charset="0"/>
            </a:endParaRPr>
          </a:p>
          <a:p>
            <a:pPr algn="just"/>
            <a:r>
              <a:rPr lang="en-US" altLang="en-US" sz="2000">
                <a:latin typeface="Book Antiqua" panose="02040602050305030304" charset="0"/>
                <a:cs typeface="Book Antiqua" panose="02040602050305030304" charset="0"/>
              </a:rPr>
              <a:t>Иако није званична Нова година, она се слави у балканским земљама као што су Србија, Црна Гора, Босна и Херцеговина (Република Српска), Северна Македонија, православни делови Хрватске...</a:t>
            </a:r>
            <a:endParaRPr lang="en-US" altLang="en-US" sz="2000">
              <a:latin typeface="Book Antiqua" panose="02040602050305030304" charset="0"/>
              <a:cs typeface="Book Antiqua" panose="02040602050305030304" charset="0"/>
            </a:endParaRPr>
          </a:p>
          <a:p>
            <a:pPr algn="just"/>
            <a:r>
              <a:rPr lang="en-US" altLang="en-US" sz="2000">
                <a:latin typeface="Book Antiqua" panose="02040602050305030304" charset="0"/>
                <a:cs typeface="Book Antiqua" panose="02040602050305030304" charset="0"/>
              </a:rPr>
              <a:t>Такође се слави у Русији, Белорусији, Украјини, Јерменији, Молдавији, Грузији...</a:t>
            </a:r>
            <a:endParaRPr lang="en-US" altLang="en-US" sz="2000">
              <a:latin typeface="Book Antiqua" panose="02040602050305030304" charset="0"/>
              <a:cs typeface="Book Antiqua" panose="02040602050305030304" charset="0"/>
            </a:endParaRPr>
          </a:p>
          <a:p>
            <a:pPr algn="just"/>
            <a:r>
              <a:rPr lang="en-US" altLang="en-US" sz="2000">
                <a:latin typeface="Book Antiqua" panose="02040602050305030304" charset="0"/>
                <a:cs typeface="Book Antiqua" panose="02040602050305030304" charset="0"/>
              </a:rPr>
              <a:t>Занимљиво је и то да традиција обележавања Јулијанске Нове године постоји и у неким немачким кантонима у Швајцарској (као Alter Silvester), као и у неким деловима Галске заједнице у Шкотској (Единбуршки Am Bothan). </a:t>
            </a:r>
            <a:endParaRPr lang="en-US" sz="2000">
              <a:latin typeface="Book Antiqua" panose="02040602050305030304" charset="0"/>
              <a:cs typeface="Book Antiqua" panose="02040602050305030304" charset="0"/>
            </a:endParaRPr>
          </a:p>
        </p:txBody>
      </p:sp>
      <p:pic>
        <p:nvPicPr>
          <p:cNvPr id="7" name="Picture 6" descr="calendar-icon-free-vector"/>
          <p:cNvPicPr>
            <a:picLocks noChangeAspect="1"/>
          </p:cNvPicPr>
          <p:nvPr/>
        </p:nvPicPr>
        <p:blipFill>
          <a:blip r:embed="rId2"/>
          <a:stretch>
            <a:fillRect/>
          </a:stretch>
        </p:blipFill>
        <p:spPr>
          <a:xfrm>
            <a:off x="87630" y="94615"/>
            <a:ext cx="1202690" cy="12026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8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3420000" scaled="0"/>
        </a:gradFill>
        <a:effectLst/>
      </p:bgPr>
    </p:bg>
    <p:spTree>
      <p:nvGrpSpPr>
        <p:cNvPr id="1" name=""/>
        <p:cNvGrpSpPr/>
        <p:nvPr/>
      </p:nvGrpSpPr>
      <p:grpSpPr/>
      <p:sp>
        <p:nvSpPr>
          <p:cNvPr id="3" name="Content Placeholder 2"/>
          <p:cNvSpPr>
            <a:spLocks noGrp="1"/>
          </p:cNvSpPr>
          <p:nvPr>
            <p:ph idx="1"/>
          </p:nvPr>
        </p:nvSpPr>
        <p:spPr>
          <a:xfrm>
            <a:off x="2708275" y="1882140"/>
            <a:ext cx="9155430" cy="4627245"/>
          </a:xfrm>
        </p:spPr>
        <p:txBody>
          <a:bodyPr>
            <a:noAutofit/>
          </a:bodyPr>
          <a:p>
            <a:pPr marL="0" indent="0" algn="just">
              <a:buNone/>
            </a:pPr>
            <a:r>
              <a:rPr lang="en-US" altLang="en-US" sz="2600" b="1">
                <a:latin typeface="Book Antiqua" panose="02040602050305030304" charset="0"/>
                <a:cs typeface="Book Antiqua" panose="02040602050305030304" charset="0"/>
                <a:sym typeface="+mn-ea"/>
              </a:rPr>
              <a:t>П</a:t>
            </a:r>
            <a:r>
              <a:rPr lang="en-US" altLang="en-US" sz="2600">
                <a:latin typeface="Book Antiqua" panose="02040602050305030304" charset="0"/>
                <a:cs typeface="Book Antiqua" panose="02040602050305030304" charset="0"/>
                <a:sym typeface="+mn-ea"/>
              </a:rPr>
              <a:t>ре него што се усталио данашњи обичај, </a:t>
            </a:r>
            <a:r>
              <a:rPr lang="sr-Cyrl-RS" altLang="en-US" sz="2600">
                <a:latin typeface="Book Antiqua" panose="02040602050305030304" charset="0"/>
                <a:cs typeface="Book Antiqua" panose="02040602050305030304" charset="0"/>
                <a:sym typeface="+mn-ea"/>
              </a:rPr>
              <a:t>Нова година се </a:t>
            </a:r>
            <a:r>
              <a:rPr lang="en-US" altLang="en-US" sz="2600">
                <a:latin typeface="Book Antiqua" panose="02040602050305030304" charset="0"/>
                <a:cs typeface="Book Antiqua" panose="02040602050305030304" charset="0"/>
                <a:sym typeface="+mn-ea"/>
              </a:rPr>
              <a:t>обележавал</a:t>
            </a:r>
            <a:r>
              <a:rPr lang="sr-Cyrl-RS" altLang="en-US" sz="2600">
                <a:latin typeface="Book Antiqua" panose="02040602050305030304" charset="0"/>
                <a:cs typeface="Book Antiqua" panose="02040602050305030304" charset="0"/>
                <a:sym typeface="+mn-ea"/>
              </a:rPr>
              <a:t>а</a:t>
            </a:r>
            <a:r>
              <a:rPr lang="en-US" altLang="en-US" sz="2600">
                <a:latin typeface="Book Antiqua" panose="02040602050305030304" charset="0"/>
                <a:cs typeface="Book Antiqua" panose="02040602050305030304" charset="0"/>
                <a:sym typeface="+mn-ea"/>
              </a:rPr>
              <a:t> у пролеће или јесен.</a:t>
            </a:r>
            <a:r>
              <a:rPr lang="sr-Cyrl-RS" altLang="en-US" sz="2600">
                <a:latin typeface="Book Antiqua" panose="02040602050305030304" charset="0"/>
                <a:cs typeface="Book Antiqua" panose="02040602050305030304" charset="0"/>
                <a:sym typeface="+mn-ea"/>
              </a:rPr>
              <a:t> </a:t>
            </a:r>
            <a:r>
              <a:rPr lang="en-US" altLang="en-US" sz="2600">
                <a:latin typeface="Book Antiqua" panose="02040602050305030304" charset="0"/>
                <a:cs typeface="Book Antiqua" panose="02040602050305030304" charset="0"/>
              </a:rPr>
              <a:t>У хришћанским срединама, први јануар је познат као дан на који је Исус Христос обрезан. Међутим, Црквена Нова Година се не слави нa тај дан. На пример, иако даје благослов цивилном слављу, Православна Црква слави Нову годину 1. септембра по Јулијанском или Грегоријанском календару (зависно од помесне цркве), почињући тада свој литургијски циклус. </a:t>
            </a:r>
            <a:r>
              <a:rPr lang="sr-Cyrl-RS" altLang="en-US" sz="2600">
                <a:latin typeface="Book Antiqua" panose="02040602050305030304" charset="0"/>
                <a:cs typeface="Book Antiqua" panose="02040602050305030304" charset="0"/>
              </a:rPr>
              <a:t>Такође, школе (основне и средње) почињу нови образовни циклус 1. септембра.</a:t>
            </a:r>
            <a:endParaRPr lang="sr-Cyrl-RS" altLang="en-US" sz="2600">
              <a:latin typeface="Book Antiqua" panose="02040602050305030304" charset="0"/>
              <a:cs typeface="Book Antiqua" panose="02040602050305030304" charset="0"/>
            </a:endParaRPr>
          </a:p>
        </p:txBody>
      </p:sp>
      <p:pic>
        <p:nvPicPr>
          <p:cNvPr id="4" name="Picture 3" descr="happy-children-go-to-school-free-vector"/>
          <p:cNvPicPr>
            <a:picLocks noChangeAspect="1"/>
          </p:cNvPicPr>
          <p:nvPr/>
        </p:nvPicPr>
        <p:blipFill>
          <a:blip r:embed="rId1"/>
          <a:stretch>
            <a:fillRect/>
          </a:stretch>
        </p:blipFill>
        <p:spPr>
          <a:xfrm>
            <a:off x="393700" y="3505200"/>
            <a:ext cx="2008505" cy="1981835"/>
          </a:xfrm>
          <a:prstGeom prst="rect">
            <a:avLst/>
          </a:prstGeom>
        </p:spPr>
      </p:pic>
      <p:sp>
        <p:nvSpPr>
          <p:cNvPr id="5" name="Title 4"/>
          <p:cNvSpPr/>
          <p:nvPr>
            <p:ph type="title"/>
          </p:nvPr>
        </p:nvSpPr>
        <p:spPr>
          <a:xfrm>
            <a:off x="837565" y="556260"/>
            <a:ext cx="10786745" cy="1325880"/>
          </a:xfrm>
        </p:spPr>
        <p:txBody>
          <a:bodyPr>
            <a:normAutofit fontScale="90000"/>
          </a:bodyPr>
          <a:p>
            <a:r>
              <a:rPr lang="sr-Cyrl-RS" altLang="en-US">
                <a:latin typeface="Book Antiqua" panose="02040602050305030304" charset="0"/>
                <a:cs typeface="Book Antiqua" panose="02040602050305030304" charset="0"/>
                <a:sym typeface="+mn-ea"/>
              </a:rPr>
              <a:t>ЦРКВЕНА и </a:t>
            </a:r>
            <a:r>
              <a:rPr lang="sr-Cyrl-RS" altLang="en-US">
                <a:latin typeface="Book Antiqua" panose="02040602050305030304" charset="0"/>
                <a:cs typeface="Book Antiqua" panose="02040602050305030304" charset="0"/>
                <a:sym typeface="+mn-ea"/>
              </a:rPr>
              <a:t>ШКОЛСКА  НОВА ГОДИНА</a:t>
            </a:r>
            <a:endParaRPr lang="en-US"/>
          </a:p>
        </p:txBody>
      </p:sp>
      <p:pic>
        <p:nvPicPr>
          <p:cNvPr id="6" name="Picture 5" descr="black-ortodox-church-icon-isolated-on-white-background-free-vector"/>
          <p:cNvPicPr>
            <a:picLocks noChangeAspect="1"/>
          </p:cNvPicPr>
          <p:nvPr/>
        </p:nvPicPr>
        <p:blipFill>
          <a:blip r:embed="rId2"/>
          <a:stretch>
            <a:fillRect/>
          </a:stretch>
        </p:blipFill>
        <p:spPr>
          <a:xfrm>
            <a:off x="754380" y="1765300"/>
            <a:ext cx="1287145" cy="12871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52000"/>
          </a:schemeClr>
        </a:solidFill>
        <a:effectLst/>
      </p:bgPr>
    </p:bg>
    <p:spTree>
      <p:nvGrpSpPr>
        <p:cNvPr id="1" name=""/>
        <p:cNvGrpSpPr/>
        <p:nvPr/>
      </p:nvGrpSpPr>
      <p:grpSpPr/>
      <p:sp>
        <p:nvSpPr>
          <p:cNvPr id="2" name="Title 1"/>
          <p:cNvSpPr>
            <a:spLocks noGrp="1"/>
          </p:cNvSpPr>
          <p:nvPr>
            <p:ph type="title"/>
          </p:nvPr>
        </p:nvSpPr>
        <p:spPr/>
        <p:txBody>
          <a:bodyPr>
            <a:normAutofit fontScale="90000"/>
          </a:bodyPr>
          <a:p>
            <a:pPr algn="ctr"/>
            <a:r>
              <a:rPr lang="sr-Cyrl-RS" altLang="en-US">
                <a:latin typeface="Book Antiqua" panose="02040602050305030304" charset="0"/>
                <a:cs typeface="Book Antiqua" panose="02040602050305030304" charset="0"/>
              </a:rPr>
              <a:t>НОВА ГОДИНА КОД КЊАЗА НИКОЛЕ</a:t>
            </a:r>
            <a:endParaRPr lang="sr-Cyrl-RS" altLang="en-US">
              <a:latin typeface="Book Antiqua" panose="02040602050305030304" charset="0"/>
              <a:cs typeface="Book Antiqua" panose="02040602050305030304" charset="0"/>
            </a:endParaRPr>
          </a:p>
        </p:txBody>
      </p:sp>
      <p:pic>
        <p:nvPicPr>
          <p:cNvPr id="4" name="Content Placeholder 3" descr="04"/>
          <p:cNvPicPr>
            <a:picLocks noChangeAspect="1"/>
          </p:cNvPicPr>
          <p:nvPr>
            <p:ph idx="1"/>
          </p:nvPr>
        </p:nvPicPr>
        <p:blipFill>
          <a:blip r:embed="rId1"/>
          <a:stretch>
            <a:fillRect/>
          </a:stretch>
        </p:blipFill>
        <p:spPr>
          <a:xfrm>
            <a:off x="413385" y="1704975"/>
            <a:ext cx="3185160" cy="4608830"/>
          </a:xfrm>
          <a:prstGeom prst="rect">
            <a:avLst/>
          </a:prstGeom>
          <a:ln w="114300" cmpd="thinThick">
            <a:solidFill>
              <a:schemeClr val="accent5">
                <a:lumMod val="75000"/>
              </a:schemeClr>
            </a:solidFill>
          </a:ln>
        </p:spPr>
      </p:pic>
      <p:sp>
        <p:nvSpPr>
          <p:cNvPr id="5" name="Text Box 4"/>
          <p:cNvSpPr txBox="1"/>
          <p:nvPr/>
        </p:nvSpPr>
        <p:spPr>
          <a:xfrm>
            <a:off x="3771900" y="1704975"/>
            <a:ext cx="7696200" cy="3784600"/>
          </a:xfrm>
          <a:prstGeom prst="rect">
            <a:avLst/>
          </a:prstGeom>
          <a:noFill/>
        </p:spPr>
        <p:txBody>
          <a:bodyPr wrap="square" rtlCol="0">
            <a:spAutoFit/>
          </a:bodyPr>
          <a:p>
            <a:pPr algn="just"/>
            <a:r>
              <a:rPr lang="en-US" altLang="en-US" sz="2400" b="1">
                <a:latin typeface="Book Antiqua" panose="02040602050305030304" charset="0"/>
                <a:cs typeface="Book Antiqua" panose="02040602050305030304" charset="0"/>
              </a:rPr>
              <a:t>П</a:t>
            </a:r>
            <a:r>
              <a:rPr lang="en-US" altLang="en-US" sz="2400">
                <a:latin typeface="Book Antiqua" panose="02040602050305030304" charset="0"/>
                <a:cs typeface="Book Antiqua" panose="02040602050305030304" charset="0"/>
              </a:rPr>
              <a:t>авле Ровински</a:t>
            </a:r>
            <a:r>
              <a:rPr lang="sr-Cyrl-RS" altLang="en-US" sz="2400">
                <a:latin typeface="Book Antiqua" panose="02040602050305030304" charset="0"/>
                <a:cs typeface="Book Antiqua" panose="02040602050305030304" charset="0"/>
              </a:rPr>
              <a:t> </a:t>
            </a:r>
            <a:r>
              <a:rPr lang="en-US" altLang="en-US" sz="2400">
                <a:latin typeface="Book Antiqua" panose="02040602050305030304" charset="0"/>
                <a:cs typeface="Book Antiqua" panose="02040602050305030304" charset="0"/>
              </a:rPr>
              <a:t>(рус. Па́вел Аполло́нович Ровинский</a:t>
            </a:r>
            <a:r>
              <a:rPr lang="sr-Cyrl-RS" altLang="en-US" sz="2400">
                <a:latin typeface="Book Antiqua" panose="02040602050305030304" charset="0"/>
                <a:cs typeface="Book Antiqua" panose="02040602050305030304" charset="0"/>
              </a:rPr>
              <a:t>) </a:t>
            </a:r>
            <a:r>
              <a:rPr lang="en-US" altLang="en-US" sz="2400">
                <a:latin typeface="Book Antiqua" panose="02040602050305030304" charset="0"/>
                <a:cs typeface="Book Antiqua" panose="02040602050305030304" charset="0"/>
              </a:rPr>
              <a:t>је записао да у новије време књаз Никола Петровић чека Нову годину по европском обичају, у поноћ. Долазили би му у госте виши чиновници и представници страних држава. У поноћ би настала пуцњава из топова. Другог дана након литургије ишли би код књаза и насљедника са честиткама. Тај обичај се постепено усвајао и у другим местима, али сеоски народ у томе није учествовао.</a:t>
            </a:r>
            <a:endParaRPr lang="en-US" altLang="en-US" sz="2400">
              <a:latin typeface="Book Antiqua" panose="02040602050305030304" charset="0"/>
              <a:cs typeface="Book Antiqua" panose="020406020503050303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13210</Words>
  <Application>WPS Presentation</Application>
  <PresentationFormat>Widescreen</PresentationFormat>
  <Paragraphs>110</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SimSun</vt:lpstr>
      <vt:lpstr>Wingdings</vt:lpstr>
      <vt:lpstr>Book Antiqua</vt:lpstr>
      <vt:lpstr>Microsoft YaHei</vt:lpstr>
      <vt:lpstr>Arial Unicode MS</vt:lpstr>
      <vt:lpstr>Calibri Light</vt:lpstr>
      <vt:lpstr>Calibri</vt:lpstr>
      <vt:lpstr>Office Theme</vt:lpstr>
      <vt:lpstr>PowerPoint 演示文稿</vt:lpstr>
      <vt:lpstr>PowerPoint 演示文稿</vt:lpstr>
      <vt:lpstr>НОВА ГОДИНА</vt:lpstr>
      <vt:lpstr>ДОЧЕК</vt:lpstr>
      <vt:lpstr>ПРОСЛАВА У СФРЈ</vt:lpstr>
      <vt:lpstr>ПРВИ ЈАНУАР</vt:lpstr>
      <vt:lpstr>ЈУЛИЈАНСКА НОВА ГОДИНА</vt:lpstr>
      <vt:lpstr>ЦРКВЕНА и ШКОЛСКА  НОВА ГОДИНА</vt:lpstr>
      <vt:lpstr>НОВА ГОДИНА КОД КЊАЗА НИКОЛЕ</vt:lpstr>
      <vt:lpstr>НОВА ГОДИНА У ЈАПАНУ</vt:lpstr>
      <vt:lpstr>КИНЕСКА НОВА ГОДИНА</vt:lpstr>
      <vt:lpstr>НОВРУЗ - ИРАНСКА НОВА ГОДИНА</vt:lpstr>
      <vt:lpstr>РОШ ХАШАНА - ЈЕВРЕЈСКА НОВА ГОДИНА</vt:lpstr>
      <vt:lpstr>PowerPoint 演示文稿</vt:lpstr>
      <vt:lpstr>РОЂЕЊЕ ХРИСТОВО - БОЖИЋ</vt:lpstr>
      <vt:lpstr>ДАТИРАЊЕ БОЖИЋА</vt:lpstr>
      <vt:lpstr>ЕТИМОЛОГИЈА БОЖИЋА</vt:lpstr>
      <vt:lpstr>ПАГАНСКИ КОРЕНИ</vt:lpstr>
      <vt:lpstr>РОЂЕНДАН НЕПОБЕДИВОГ СУНЦА</vt:lpstr>
      <vt:lpstr>ЈУЛЕ - СКАНДИНАВСКИ БОЖИЋ</vt:lpstr>
      <vt:lpstr>БОЖИЋ КОД СРБА</vt:lpstr>
      <vt:lpstr>КАЛЕНДАР и СРБИ</vt:lpstr>
      <vt:lpstr>PowerPoint 演示文稿</vt:lpstr>
      <vt:lpstr>ПОЛОЖАЈНИК</vt:lpstr>
      <vt:lpstr>БОЖИЋ БАТА</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Korisnik</dc:creator>
  <cp:lastModifiedBy>Gordana Milićević</cp:lastModifiedBy>
  <cp:revision>9</cp:revision>
  <dcterms:created xsi:type="dcterms:W3CDTF">2025-07-23T00:59:00Z</dcterms:created>
  <dcterms:modified xsi:type="dcterms:W3CDTF">2025-12-10T12:38:45Z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AD098204348D42ADA1BFD398E86E48C2_13</vt:lpwstr>
  </property>
  <property fmtid="{D5CDD505-2E9C-101B-9397-08002B2CF9AE}" pid="3" name="KSOProductBuildVer">
    <vt:lpwstr>1033-12.2.0.22549</vt:lpwstr>
  </property>
</Properties>
</file>