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5143500" type="screen16x9"/>
  <p:notesSz cx="6858000" cy="9144000"/>
  <p:embeddedFontLst>
    <p:embeddedFont>
      <p:font typeface="Poppins" panose="020B0604020202020204" charset="0"/>
      <p:regular r:id="rId8"/>
      <p:bold r:id="rId9"/>
      <p:italic r:id="rId10"/>
      <p:boldItalic r:id="rId11"/>
    </p:embeddedFont>
    <p:embeddedFont>
      <p:font typeface="Denk One" panose="020B0604020202020204" charset="0"/>
      <p:regular r:id="rId12"/>
    </p:embeddedFon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Fira Sans Extra Condensed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B078A7-6B7A-44F7-99A3-D4A057399E4D}">
  <a:tblStyle styleId="{B9B078A7-6B7A-44F7-99A3-D4A057399E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11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776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50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1" name="Google Shape;2951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88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cc6c8c11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cc6c8c11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17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38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79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avLst/>
            <a:gdLst/>
            <a:ahLst/>
            <a:cxnLst/>
            <a:rect l="l" t="t" r="r" b="b"/>
            <a:pathLst>
              <a:path w="48002" h="40452" extrusionOk="0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 rot="-1262251" flipH="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>
            <a:spLocks noGrp="1"/>
          </p:cNvSpPr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"/>
          <p:cNvSpPr txBox="1">
            <a:spLocks noGrp="1"/>
          </p:cNvSpPr>
          <p:nvPr>
            <p:ph type="body" idx="1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519" name="Google Shape;519;p7"/>
          <p:cNvSpPr/>
          <p:nvPr/>
        </p:nvSpPr>
        <p:spPr>
          <a:xfrm rot="4063359" flipH="1">
            <a:off x="5772910" y="-39163"/>
            <a:ext cx="6289879" cy="55524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rot="-8696288" flipH="1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-5722401" flipH="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rot="-7585282" flipH="1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13"/>
          <p:cNvSpPr txBox="1">
            <a:spLocks noGrp="1"/>
          </p:cNvSpPr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subTitle" idx="1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2" hasCustomPrompt="1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>
            <a:spLocks noGrp="1"/>
          </p:cNvSpPr>
          <p:nvPr>
            <p:ph type="ctrTitle" idx="3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subTitle" idx="4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5" hasCustomPrompt="1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>
            <a:spLocks noGrp="1"/>
          </p:cNvSpPr>
          <p:nvPr>
            <p:ph type="ctrTitle" idx="6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subTitle" idx="7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8" hasCustomPrompt="1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>
            <a:spLocks noGrp="1"/>
          </p:cNvSpPr>
          <p:nvPr>
            <p:ph type="ctrTitle" idx="9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4" hasCustomPrompt="1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6" hasCustomPrompt="1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ctrTitle" idx="17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18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title" idx="19" hasCustomPrompt="1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>
            <a:spLocks noGrp="1"/>
          </p:cNvSpPr>
          <p:nvPr>
            <p:ph type="ctrTitle" idx="20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1080" name="Google Shape;1080;p13"/>
          <p:cNvGrpSpPr/>
          <p:nvPr/>
        </p:nvGrpSpPr>
        <p:grpSpPr>
          <a:xfrm rot="10138916" flipH="1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>
            <a:spLocks noGrp="1"/>
          </p:cNvSpPr>
          <p:nvPr>
            <p:ph type="title" idx="21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39"/>
          <p:cNvSpPr/>
          <p:nvPr/>
        </p:nvSpPr>
        <p:spPr>
          <a:xfrm>
            <a:off x="7324725" y="482986"/>
            <a:ext cx="1449587" cy="1251270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39"/>
          <p:cNvSpPr txBox="1">
            <a:spLocks noGrp="1"/>
          </p:cNvSpPr>
          <p:nvPr>
            <p:ph type="ctrTitle"/>
          </p:nvPr>
        </p:nvSpPr>
        <p:spPr>
          <a:xfrm>
            <a:off x="755576" y="1419622"/>
            <a:ext cx="4863108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cap="all" dirty="0" smtClean="0">
                <a:ln w="9000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ШТА ИЗУЧАВА</a:t>
            </a:r>
            <a:br>
              <a:rPr lang="sr-Cyrl-RS" sz="4400" cap="all" dirty="0" smtClean="0">
                <a:ln w="9000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sr-Cyrl-RS" sz="4400" cap="all" dirty="0" smtClean="0">
                <a:ln w="9000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БИОЕТИКА</a:t>
            </a:r>
            <a:r>
              <a:rPr lang="sr-Cyrl-RS" sz="4400" cap="all" dirty="0" smtClean="0">
                <a:ln w="9000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</a:rPr>
              <a:t>?</a:t>
            </a:r>
            <a:endParaRPr sz="4400" cap="all" dirty="0">
              <a:ln w="9000" cmpd="sng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40"/>
          <p:cNvSpPr txBox="1">
            <a:spLocks noGrp="1"/>
          </p:cNvSpPr>
          <p:nvPr>
            <p:ph type="title"/>
          </p:nvPr>
        </p:nvSpPr>
        <p:spPr>
          <a:xfrm>
            <a:off x="323528" y="4115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dk2"/>
                </a:solidFill>
              </a:rPr>
              <a:t>За почетак...</a:t>
            </a:r>
            <a:endParaRPr sz="2000" b="0" dirty="0">
              <a:solidFill>
                <a:schemeClr val="dk2"/>
              </a:solidFill>
            </a:endParaRPr>
          </a:p>
        </p:txBody>
      </p:sp>
      <p:sp>
        <p:nvSpPr>
          <p:cNvPr id="2954" name="Google Shape;2954;p40"/>
          <p:cNvSpPr txBox="1">
            <a:spLocks noGrp="1"/>
          </p:cNvSpPr>
          <p:nvPr>
            <p:ph type="body" idx="1"/>
          </p:nvPr>
        </p:nvSpPr>
        <p:spPr>
          <a:xfrm>
            <a:off x="683568" y="1779662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000" b="1" u="sng" dirty="0">
                <a:solidFill>
                  <a:schemeClr val="tx1"/>
                </a:solidFill>
              </a:rPr>
              <a:t>Биоетика</a:t>
            </a:r>
            <a:r>
              <a:rPr lang="ru-RU" sz="2000" dirty="0">
                <a:solidFill>
                  <a:schemeClr val="tx1"/>
                </a:solidFill>
              </a:rPr>
              <a:t> се бави како класичним питањима медицинске етике, попут абортуса, еутаназије итд. тако и промишљањем о моралној допустивости примене савремених научних достигнућа, као и дилемама у медицинакој пракси.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707654"/>
            <a:ext cx="7632848" cy="1656184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2"/>
          <p:cNvSpPr txBox="1">
            <a:spLocks noGrp="1"/>
          </p:cNvSpPr>
          <p:nvPr>
            <p:ph type="title" idx="21"/>
          </p:nvPr>
        </p:nvSpPr>
        <p:spPr>
          <a:xfrm>
            <a:off x="755576" y="1491630"/>
            <a:ext cx="2448272" cy="1722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dirty="0">
                <a:solidFill>
                  <a:schemeClr val="tx1"/>
                </a:solidFill>
              </a:rPr>
              <a:t>На Биоетичкој секцији разматрамо следећа питања:</a:t>
            </a:r>
            <a:br>
              <a:rPr lang="ru-RU" sz="2000" dirty="0">
                <a:solidFill>
                  <a:schemeClr val="tx1"/>
                </a:solidFill>
              </a:rPr>
            </a:b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005" name="Google Shape;3005;p42"/>
          <p:cNvSpPr txBox="1">
            <a:spLocks noGrp="1"/>
          </p:cNvSpPr>
          <p:nvPr>
            <p:ph type="subTitle" idx="1"/>
          </p:nvPr>
        </p:nvSpPr>
        <p:spPr>
          <a:xfrm>
            <a:off x="4572000" y="699542"/>
            <a:ext cx="3816424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600" dirty="0">
                <a:solidFill>
                  <a:schemeClr val="tx1"/>
                </a:solidFill>
                <a:latin typeface="+mn-lt"/>
              </a:rPr>
              <a:t>- Како да се вредносно орјентишем у савременом свету?</a:t>
            </a:r>
            <a:endParaRPr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06" name="Google Shape;3006;p42"/>
          <p:cNvSpPr txBox="1">
            <a:spLocks noGrp="1"/>
          </p:cNvSpPr>
          <p:nvPr>
            <p:ph type="title" idx="2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08" name="Google Shape;3008;p42"/>
          <p:cNvSpPr txBox="1">
            <a:spLocks noGrp="1"/>
          </p:cNvSpPr>
          <p:nvPr>
            <p:ph type="subTitle" idx="4"/>
          </p:nvPr>
        </p:nvSpPr>
        <p:spPr>
          <a:xfrm>
            <a:off x="4644008" y="1851670"/>
            <a:ext cx="396044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-Како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да се одредим према савременим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биотехнологијама? 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-Да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ли савремене 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биотехнологијаме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воде отуђењу човека?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9" name="Google Shape;3009;p42"/>
          <p:cNvSpPr txBox="1">
            <a:spLocks noGrp="1"/>
          </p:cNvSpPr>
          <p:nvPr>
            <p:ph type="title" idx="5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12" name="Google Shape;3012;p42"/>
          <p:cNvSpPr txBox="1">
            <a:spLocks noGrp="1"/>
          </p:cNvSpPr>
          <p:nvPr>
            <p:ph type="title" idx="8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14" name="Google Shape;3014;p42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600" dirty="0">
                <a:solidFill>
                  <a:schemeClr val="tx1"/>
                </a:solidFill>
                <a:latin typeface="+mn-lt"/>
              </a:rPr>
              <a:t>- Шта је слобода, а шта одговорност према себи и другима?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5" name="Google Shape;3015;p42"/>
          <p:cNvSpPr txBox="1">
            <a:spLocks noGrp="1"/>
          </p:cNvSpPr>
          <p:nvPr>
            <p:ph type="title" idx="14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016" name="Google Shape;3016;p42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600" dirty="0">
                <a:solidFill>
                  <a:schemeClr val="tx1"/>
                </a:solidFill>
                <a:latin typeface="+mn-lt"/>
              </a:rPr>
              <a:t>- Kакав став да заузмем према абортусу?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7" name="Google Shape;3017;p42"/>
          <p:cNvSpPr txBox="1">
            <a:spLocks noGrp="1"/>
          </p:cNvSpPr>
          <p:nvPr>
            <p:ph type="title" idx="16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p43"/>
          <p:cNvSpPr/>
          <p:nvPr/>
        </p:nvSpPr>
        <p:spPr>
          <a:xfrm rot="4530539">
            <a:off x="4136607" y="919026"/>
            <a:ext cx="5442787" cy="47543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65607" y="483518"/>
            <a:ext cx="1061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buClr>
                <a:srgbClr val="578A36"/>
              </a:buClr>
              <a:buSzPts val="3600"/>
            </a:pPr>
            <a:r>
              <a:rPr lang="en" sz="3600" dirty="0" smtClean="0">
                <a:solidFill>
                  <a:srgbClr val="578A36"/>
                </a:solidFill>
                <a:latin typeface="Denk One"/>
                <a:sym typeface="Denk One"/>
              </a:rPr>
              <a:t>06</a:t>
            </a:r>
            <a:r>
              <a:rPr lang="en" sz="3600" dirty="0">
                <a:solidFill>
                  <a:srgbClr val="578A36"/>
                </a:solidFill>
                <a:sym typeface="Denk One"/>
              </a:rPr>
              <a:t/>
            </a:r>
            <a:br>
              <a:rPr lang="en" sz="3600" dirty="0">
                <a:solidFill>
                  <a:srgbClr val="578A36"/>
                </a:solidFill>
                <a:sym typeface="Denk One"/>
              </a:rPr>
            </a:br>
            <a:r>
              <a:rPr lang="en" sz="3600" dirty="0">
                <a:solidFill>
                  <a:srgbClr val="578A36"/>
                </a:solidFill>
                <a:latin typeface="Denk One" panose="020B0604020202020204" charset="0"/>
                <a:sym typeface="Denk One"/>
              </a:rPr>
              <a:t>07</a:t>
            </a:r>
            <a:br>
              <a:rPr lang="en" sz="3600" dirty="0">
                <a:solidFill>
                  <a:srgbClr val="578A36"/>
                </a:solidFill>
                <a:latin typeface="Denk One" panose="020B0604020202020204" charset="0"/>
                <a:sym typeface="Denk One"/>
              </a:rPr>
            </a:br>
            <a:r>
              <a:rPr lang="en" sz="3600" dirty="0">
                <a:solidFill>
                  <a:srgbClr val="578A36"/>
                </a:solidFill>
                <a:latin typeface="Denk One" panose="020B0604020202020204" charset="0"/>
                <a:sym typeface="Denk One"/>
              </a:rPr>
              <a:t>08</a:t>
            </a:r>
            <a:br>
              <a:rPr lang="en" sz="3600" dirty="0">
                <a:solidFill>
                  <a:srgbClr val="578A36"/>
                </a:solidFill>
                <a:latin typeface="Denk One" panose="020B0604020202020204" charset="0"/>
                <a:sym typeface="Denk One"/>
              </a:rPr>
            </a:br>
            <a:r>
              <a:rPr lang="en" sz="3600" dirty="0" smtClean="0">
                <a:solidFill>
                  <a:srgbClr val="578A36"/>
                </a:solidFill>
                <a:latin typeface="Denk One" panose="020B0604020202020204" charset="0"/>
                <a:sym typeface="Denk One"/>
              </a:rPr>
              <a:t>09</a:t>
            </a:r>
            <a:endParaRPr lang="en" sz="3600" dirty="0">
              <a:solidFill>
                <a:srgbClr val="578A36"/>
              </a:solidFill>
              <a:latin typeface="Denk One" panose="020B0604020202020204" charset="0"/>
              <a:sym typeface="Denk One"/>
            </a:endParaRPr>
          </a:p>
        </p:txBody>
      </p:sp>
      <p:sp>
        <p:nvSpPr>
          <p:cNvPr id="28" name="Google Shape;3016;p42"/>
          <p:cNvSpPr txBox="1">
            <a:spLocks/>
          </p:cNvSpPr>
          <p:nvPr/>
        </p:nvSpPr>
        <p:spPr>
          <a:xfrm>
            <a:off x="1691680" y="91556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402873" y="617785"/>
            <a:ext cx="2116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dirty="0">
                <a:solidFill>
                  <a:schemeClr val="tx1"/>
                </a:solidFill>
                <a:cs typeface="Poppins" panose="020B0604020202020204" charset="0"/>
              </a:rPr>
              <a:t>- Шта је еутаназија?</a:t>
            </a:r>
            <a:endParaRPr lang="en-US" sz="160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927449"/>
            <a:ext cx="5238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100" dirty="0" smtClean="0">
                <a:solidFill>
                  <a:schemeClr val="tx1"/>
                </a:solidFill>
              </a:rPr>
              <a:t>* </a:t>
            </a:r>
            <a:r>
              <a:rPr lang="ru-RU" sz="1100" dirty="0" smtClean="0">
                <a:solidFill>
                  <a:schemeClr val="tx1"/>
                </a:solidFill>
              </a:rPr>
              <a:t>Какав </a:t>
            </a:r>
            <a:r>
              <a:rPr lang="ru-RU" sz="1100" dirty="0">
                <a:solidFill>
                  <a:schemeClr val="tx1"/>
                </a:solidFill>
              </a:rPr>
              <a:t>вредносни став треба да заузмем према потезу боксерског тренера, кога тумачи </a:t>
            </a:r>
            <a:r>
              <a:rPr lang="ru-RU" sz="1100" dirty="0" smtClean="0">
                <a:solidFill>
                  <a:schemeClr val="tx1"/>
                </a:solidFill>
              </a:rPr>
              <a:t>Клинт Иствуд  </a:t>
            </a:r>
            <a:r>
              <a:rPr lang="ru-RU" sz="1100" dirty="0">
                <a:solidFill>
                  <a:schemeClr val="tx1"/>
                </a:solidFill>
              </a:rPr>
              <a:t>у филму </a:t>
            </a:r>
            <a:r>
              <a:rPr lang="ru-RU" sz="1100" i="1" dirty="0" smtClean="0">
                <a:solidFill>
                  <a:schemeClr val="tx1"/>
                </a:solidFill>
              </a:rPr>
              <a:t>Девојка </a:t>
            </a:r>
            <a:r>
              <a:rPr lang="ru-RU" sz="1100" i="1" dirty="0">
                <a:solidFill>
                  <a:schemeClr val="tx1"/>
                </a:solidFill>
              </a:rPr>
              <a:t>од милион долара</a:t>
            </a:r>
            <a:r>
              <a:rPr lang="ru-RU" sz="1100" dirty="0">
                <a:solidFill>
                  <a:schemeClr val="tx1"/>
                </a:solidFill>
              </a:rPr>
              <a:t>?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8503" y="1563638"/>
            <a:ext cx="4878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-Како </a:t>
            </a:r>
            <a:r>
              <a:rPr lang="ru-RU" sz="1600" dirty="0">
                <a:solidFill>
                  <a:schemeClr val="tx1"/>
                </a:solidFill>
              </a:rPr>
              <a:t>допринети интересовању људи за проблеме особа које болују од ретких болести?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0491" y="2453287"/>
            <a:ext cx="509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Колико </a:t>
            </a:r>
            <a:r>
              <a:rPr lang="ru-RU" sz="1600" dirty="0">
                <a:solidFill>
                  <a:schemeClr val="tx1"/>
                </a:solidFill>
              </a:rPr>
              <a:t>водим рачуна о свом репродуктивном здрављу?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0008" y="3278089"/>
            <a:ext cx="4995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Kaко </a:t>
            </a:r>
            <a:r>
              <a:rPr lang="ru-RU" sz="1600" dirty="0">
                <a:solidFill>
                  <a:schemeClr val="tx1"/>
                </a:solidFill>
              </a:rPr>
              <a:t>треба да се поашам у условима пандемије?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4182260"/>
            <a:ext cx="1925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dirty="0">
                <a:solidFill>
                  <a:schemeClr val="tx1"/>
                </a:solidFill>
              </a:rPr>
              <a:t>...и још много тога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323528" y="411510"/>
            <a:ext cx="2308090" cy="165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01644"/>
            <a:ext cx="2935260" cy="6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23" y="604664"/>
            <a:ext cx="983425" cy="14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26" y="1204037"/>
            <a:ext cx="2448272" cy="26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0"/>
          <a:stretch/>
        </p:blipFill>
        <p:spPr bwMode="auto">
          <a:xfrm>
            <a:off x="411071" y="3147814"/>
            <a:ext cx="2119975" cy="13681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19" y="3291829"/>
            <a:ext cx="2264621" cy="151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166</Words>
  <Application>Microsoft Office PowerPoint</Application>
  <PresentationFormat>On-screen Show (16:9)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Poppins</vt:lpstr>
      <vt:lpstr>Denk One</vt:lpstr>
      <vt:lpstr>Century Schoolbook</vt:lpstr>
      <vt:lpstr>Arial</vt:lpstr>
      <vt:lpstr>Fira Sans Extra Condensed</vt:lpstr>
      <vt:lpstr>Language Arts Subject for Middle School - 6th Grade: Vocabulary Skills by Slidesgo</vt:lpstr>
      <vt:lpstr>ШТА ИЗУЧАВА БИОЕТИКА?</vt:lpstr>
      <vt:lpstr>За почетак...</vt:lpstr>
      <vt:lpstr>На Биоетичкој секцији разматрамо следећа питања: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 ИЗУЧАВА БИОЕТИКА?</dc:title>
  <dc:creator>Mladenovici</dc:creator>
  <cp:lastModifiedBy>Dragica</cp:lastModifiedBy>
  <cp:revision>7</cp:revision>
  <dcterms:modified xsi:type="dcterms:W3CDTF">2021-07-01T15:15:19Z</dcterms:modified>
</cp:coreProperties>
</file>