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4" r:id="rId5"/>
    <p:sldId id="304" r:id="rId6"/>
    <p:sldId id="261" r:id="rId7"/>
    <p:sldId id="265" r:id="rId8"/>
    <p:sldId id="305" r:id="rId9"/>
    <p:sldId id="306" r:id="rId10"/>
    <p:sldId id="307" r:id="rId11"/>
    <p:sldId id="301" r:id="rId12"/>
    <p:sldId id="308" r:id="rId13"/>
    <p:sldId id="309" r:id="rId14"/>
    <p:sldId id="310" r:id="rId15"/>
    <p:sldId id="302" r:id="rId16"/>
    <p:sldId id="314" r:id="rId17"/>
    <p:sldId id="303" r:id="rId18"/>
    <p:sldId id="311" r:id="rId19"/>
    <p:sldId id="312" r:id="rId20"/>
    <p:sldId id="313" r:id="rId21"/>
    <p:sldId id="30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5F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2C7F-7006-4FE7-B0CC-3679F6563725}" type="datetimeFigureOut">
              <a:rPr lang="sr-Latn-RS" smtClean="0"/>
              <a:t>29.6.2022.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799A-DA48-4649-BC21-139E95915B5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415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2C7F-7006-4FE7-B0CC-3679F6563725}" type="datetimeFigureOut">
              <a:rPr lang="sr-Latn-RS" smtClean="0"/>
              <a:t>29.6.2022.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799A-DA48-4649-BC21-139E95915B5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5985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2C7F-7006-4FE7-B0CC-3679F6563725}" type="datetimeFigureOut">
              <a:rPr lang="sr-Latn-RS" smtClean="0"/>
              <a:t>29.6.2022.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799A-DA48-4649-BC21-139E95915B5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74413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2C7F-7006-4FE7-B0CC-3679F6563725}" type="datetimeFigureOut">
              <a:rPr lang="sr-Latn-RS" smtClean="0"/>
              <a:t>29.6.2022.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799A-DA48-4649-BC21-139E95915B5F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0798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2C7F-7006-4FE7-B0CC-3679F6563725}" type="datetimeFigureOut">
              <a:rPr lang="sr-Latn-RS" smtClean="0"/>
              <a:t>29.6.2022.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799A-DA48-4649-BC21-139E95915B5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88267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2C7F-7006-4FE7-B0CC-3679F6563725}" type="datetimeFigureOut">
              <a:rPr lang="sr-Latn-RS" smtClean="0"/>
              <a:t>29.6.2022.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799A-DA48-4649-BC21-139E95915B5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54768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2C7F-7006-4FE7-B0CC-3679F6563725}" type="datetimeFigureOut">
              <a:rPr lang="sr-Latn-RS" smtClean="0"/>
              <a:t>29.6.2022.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799A-DA48-4649-BC21-139E95915B5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91250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2C7F-7006-4FE7-B0CC-3679F6563725}" type="datetimeFigureOut">
              <a:rPr lang="sr-Latn-RS" smtClean="0"/>
              <a:t>29.6.2022.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799A-DA48-4649-BC21-139E95915B5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38853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2C7F-7006-4FE7-B0CC-3679F6563725}" type="datetimeFigureOut">
              <a:rPr lang="sr-Latn-RS" smtClean="0"/>
              <a:t>29.6.2022.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799A-DA48-4649-BC21-139E95915B5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84402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2C7F-7006-4FE7-B0CC-3679F6563725}" type="datetimeFigureOut">
              <a:rPr lang="sr-Latn-RS" smtClean="0"/>
              <a:t>29.6.2022.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799A-DA48-4649-BC21-139E95915B5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59890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2C7F-7006-4FE7-B0CC-3679F6563725}" type="datetimeFigureOut">
              <a:rPr lang="sr-Latn-RS" smtClean="0"/>
              <a:t>29.6.2022.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799A-DA48-4649-BC21-139E95915B5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84793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2C7F-7006-4FE7-B0CC-3679F6563725}" type="datetimeFigureOut">
              <a:rPr lang="sr-Latn-RS" smtClean="0"/>
              <a:t>29.6.2022.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799A-DA48-4649-BC21-139E95915B5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9768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2C7F-7006-4FE7-B0CC-3679F6563725}" type="datetimeFigureOut">
              <a:rPr lang="sr-Latn-RS" smtClean="0"/>
              <a:t>29.6.2022.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799A-DA48-4649-BC21-139E95915B5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7392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2C7F-7006-4FE7-B0CC-3679F6563725}" type="datetimeFigureOut">
              <a:rPr lang="sr-Latn-RS" smtClean="0"/>
              <a:t>29.6.2022.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799A-DA48-4649-BC21-139E95915B5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0223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2C7F-7006-4FE7-B0CC-3679F6563725}" type="datetimeFigureOut">
              <a:rPr lang="sr-Latn-RS" smtClean="0"/>
              <a:t>29.6.2022.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799A-DA48-4649-BC21-139E95915B5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0827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2C7F-7006-4FE7-B0CC-3679F6563725}" type="datetimeFigureOut">
              <a:rPr lang="sr-Latn-RS" smtClean="0"/>
              <a:t>29.6.2022.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799A-DA48-4649-BC21-139E95915B5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7491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2C7F-7006-4FE7-B0CC-3679F6563725}" type="datetimeFigureOut">
              <a:rPr lang="sr-Latn-RS" smtClean="0"/>
              <a:t>29.6.2022.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0799A-DA48-4649-BC21-139E95915B5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7110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9912C7F-7006-4FE7-B0CC-3679F6563725}" type="datetimeFigureOut">
              <a:rPr lang="sr-Latn-RS" smtClean="0"/>
              <a:t>29.6.2022.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6B0799A-DA48-4649-BC21-139E95915B5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69979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 l="-1000" t="-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7DF90-176F-4ED3-85F3-C14C49F63D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108" y="3896139"/>
            <a:ext cx="9440034" cy="1657611"/>
          </a:xfrm>
          <a:solidFill>
            <a:schemeClr val="accent1">
              <a:lumMod val="50000"/>
              <a:alpha val="59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sr-Cyrl-RS" b="1" dirty="0"/>
              <a:t>ИЗБОРНИ ПРОГРАМИ </a:t>
            </a:r>
            <a:br>
              <a:rPr lang="sr-Cyrl-RS" b="1" dirty="0"/>
            </a:br>
            <a:r>
              <a:rPr lang="sr-Cyrl-RS" b="1" dirty="0"/>
              <a:t>ЗА ТРЕЋИ И ЧЕТВРТИ РАЗРЕД</a:t>
            </a:r>
            <a:endParaRPr lang="sr-Latn-R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E0DA96-A1B2-454F-81BD-14DEE48E37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0448" y="5553750"/>
            <a:ext cx="4931633" cy="453156"/>
          </a:xfrm>
          <a:solidFill>
            <a:schemeClr val="accent1">
              <a:lumMod val="50000"/>
              <a:alpha val="52000"/>
            </a:schemeClr>
          </a:solidFill>
        </p:spPr>
        <p:txBody>
          <a:bodyPr/>
          <a:lstStyle/>
          <a:p>
            <a:r>
              <a:rPr lang="sr-Cyrl-RS" b="1" dirty="0"/>
              <a:t>ДВАНАЕСТА БЕОГРАДСКА ГИМНАЗИЈА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3058493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elične in genske terapije – kaj so in kako delujejo - Revija za Moje  zdravje">
            <a:extLst>
              <a:ext uri="{FF2B5EF4-FFF2-40B4-BE49-F238E27FC236}">
                <a16:creationId xmlns:a16="http://schemas.microsoft.com/office/drawing/2014/main" id="{384D7422-69C4-459D-A12A-29352AD30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71" y="257175"/>
            <a:ext cx="5357586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anotehnologija kao budućnost medicine - Moja Medicina">
            <a:extLst>
              <a:ext uri="{FF2B5EF4-FFF2-40B4-BE49-F238E27FC236}">
                <a16:creationId xmlns:a16="http://schemas.microsoft.com/office/drawing/2014/main" id="{D2ACCD89-78A7-4F6D-A8DB-806FEBEE3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686" y="257175"/>
            <a:ext cx="6245678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Zanimljivo: Radioaktivno zračenje">
            <a:extLst>
              <a:ext uri="{FF2B5EF4-FFF2-40B4-BE49-F238E27FC236}">
                <a16:creationId xmlns:a16="http://schemas.microsoft.com/office/drawing/2014/main" id="{AB13DC8E-9522-4837-A159-8D96527DD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686" y="3226935"/>
            <a:ext cx="6245678" cy="337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193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34162-F335-4364-B59C-BDFF3403D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062" y="1732449"/>
            <a:ext cx="10777227" cy="4058751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36900" indent="0" algn="just">
              <a:buNone/>
            </a:pPr>
            <a:endParaRPr lang="sr-Cyrl-R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900" indent="0" algn="just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Циљ учења изборног програма Примењене науке 2 је да допринесе развоју научне и технолошке компетенције ученика, тј. развоју научног погледа на свет, система вредности и способности потребних за одговорну улогу у друштву и даљи лични и професионални развој, посебно у области технике.</a:t>
            </a:r>
            <a:endParaRPr lang="sr-Cyrl-R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900" indent="0" algn="just">
              <a:buNone/>
            </a:pPr>
            <a:endParaRPr lang="sr-Cyrl-R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900" indent="0" algn="just">
              <a:buNone/>
            </a:pPr>
            <a:r>
              <a:rPr lang="sr-Cyrl-RS" sz="2400" dirty="0">
                <a:latin typeface="Cambria" panose="02040503050406030204" pitchFamily="18" charset="0"/>
                <a:ea typeface="Cambria" panose="02040503050406030204" pitchFamily="18" charset="0"/>
              </a:rPr>
              <a:t>У трећем и четвртом разреду: годишњи фонд часова је 74 (два часа недељно).</a:t>
            </a:r>
          </a:p>
          <a:p>
            <a:pPr marL="36900" indent="0" algn="just">
              <a:buNone/>
            </a:pPr>
            <a:endParaRPr lang="sr-Cyrl-R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633452-535B-4E93-A88D-EE59EB4AC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62" y="318053"/>
            <a:ext cx="10777227" cy="970450"/>
          </a:xfrm>
          <a:solidFill>
            <a:schemeClr val="accent1">
              <a:lumMod val="50000"/>
              <a:alpha val="59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sr-Cyrl-RS" b="1" dirty="0"/>
              <a:t>3. ПРИМЕЊЕНЕ НАУКЕ 2: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3674286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34162-F335-4364-B59C-BDFF3403D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64" y="291548"/>
            <a:ext cx="10866783" cy="6308035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pPr marL="36900" indent="0" algn="ctr">
              <a:buNone/>
            </a:pPr>
            <a:r>
              <a:rPr lang="sr-Cyrl-RS" sz="2400" dirty="0">
                <a:latin typeface="Cambria" panose="02040503050406030204" pitchFamily="18" charset="0"/>
                <a:ea typeface="Cambria" panose="02040503050406030204" pitchFamily="18" charset="0"/>
              </a:rPr>
              <a:t>ТЕМЕ И САДРЖАЈИ ЗА ТРЕЋИ РАЗРЕД</a:t>
            </a:r>
          </a:p>
          <a:p>
            <a:pPr marL="36900" indent="0" algn="ctr">
              <a:buNone/>
            </a:pPr>
            <a:r>
              <a:rPr lang="sr-Cyrl-RS" sz="2400" dirty="0">
                <a:latin typeface="Cambria" panose="02040503050406030204" pitchFamily="18" charset="0"/>
                <a:ea typeface="Cambria" panose="02040503050406030204" pitchFamily="18" charset="0"/>
              </a:rPr>
              <a:t>ПРИМЕЊЕНЕ НАУКЕ 2</a:t>
            </a:r>
          </a:p>
          <a:p>
            <a:pPr marL="36900" indent="0" algn="just">
              <a:buNone/>
            </a:pPr>
            <a:endParaRPr lang="sr-Cyrl-R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900" indent="0" algn="just">
              <a:buNone/>
            </a:pPr>
            <a:r>
              <a:rPr lang="sr-Cyrl-RS" sz="2400" dirty="0">
                <a:latin typeface="Cambria" panose="02040503050406030204" pitchFamily="18" charset="0"/>
                <a:ea typeface="Cambria" panose="02040503050406030204" pitchFamily="18" charset="0"/>
              </a:rPr>
              <a:t>	ТЕМЕ: ОД МУЗИКЕ ДО БУКЕ / ЕНЕРГИЈА ПРИРОДЕ / ЕЛЕКТРОНСКИ СКЛОПОВИ /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ПРИМЕНА ПРОГРАМИРАЊА У САВРЕМЕНОМ ДРУШТВУ</a:t>
            </a:r>
            <a:r>
              <a:rPr lang="sr-Cyrl-RS" sz="2400" dirty="0">
                <a:latin typeface="Cambria" panose="02040503050406030204" pitchFamily="18" charset="0"/>
                <a:ea typeface="Cambria" panose="02040503050406030204" pitchFamily="18" charset="0"/>
              </a:rPr>
              <a:t>	/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ПОГОНИ САДАШЊОСТИ И БУДУЋНОСТИ.</a:t>
            </a:r>
          </a:p>
          <a:p>
            <a:pPr marL="36900" indent="0" algn="just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	САДРЖАЈИ:</a:t>
            </a:r>
          </a:p>
          <a:p>
            <a:pPr marL="36900" indent="0" algn="just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Типови и извори буке у стамбеним објектима за становање и око њих. Мерење буке у стамбеним објектима. Звучна изолација. Мере заштите од буке; загађење околине буком. Законска регулатива везана за буку у стамбеним објектима / Начини добијања електричне енергије. Фото-електрични ефекат. Обновљиви извори енергије. Енергија добијена из фосилних горива / Полупроводничке компоненте. Мерни уређаји. Извори електричне струје. Електронска кола / Бројање корака. Утрошене калорије. Галвански елементи. Хибридни погон. </a:t>
            </a:r>
            <a:endParaRPr lang="sr-Cyrl-R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943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34162-F335-4364-B59C-BDFF3403D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64" y="291548"/>
            <a:ext cx="10866783" cy="6308035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sr-Cyrl-RS" sz="2400" dirty="0">
                <a:latin typeface="Cambria" panose="02040503050406030204" pitchFamily="18" charset="0"/>
                <a:ea typeface="Cambria" panose="02040503050406030204" pitchFamily="18" charset="0"/>
              </a:rPr>
              <a:t>ТЕМЕ И САДРЖАЈИ ЗА ЧЕТВРТИ РАЗРЕД</a:t>
            </a:r>
          </a:p>
          <a:p>
            <a:pPr marL="36900" indent="0" algn="ctr">
              <a:buNone/>
            </a:pPr>
            <a:r>
              <a:rPr lang="sr-Cyrl-RS" sz="2400" dirty="0">
                <a:latin typeface="Cambria" panose="02040503050406030204" pitchFamily="18" charset="0"/>
                <a:ea typeface="Cambria" panose="02040503050406030204" pitchFamily="18" charset="0"/>
              </a:rPr>
              <a:t>ПРИМЕЊЕНЕ НАУКЕ 2</a:t>
            </a:r>
          </a:p>
          <a:p>
            <a:pPr marL="36900" indent="0" algn="just">
              <a:buNone/>
            </a:pPr>
            <a:endParaRPr lang="sr-Cyrl-R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900" indent="0" algn="just">
              <a:buNone/>
            </a:pPr>
            <a:r>
              <a:rPr lang="sr-Cyrl-RS" sz="2400" dirty="0">
                <a:latin typeface="Cambria" panose="02040503050406030204" pitchFamily="18" charset="0"/>
                <a:ea typeface="Cambria" panose="02040503050406030204" pitchFamily="18" charset="0"/>
              </a:rPr>
              <a:t>	ТЕМЕ: ЕНЕРГЕТСКА ЕФИКАСНОСТ / ДИЗАЈН СТАМБЕНОГ ПРОСТОРА / ФОТОГРАФИЈА, УМЕТНОСТ И НАУКА /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ТЕСЛА, ПУПИН, МИЛАНКОВИЋ –</a:t>
            </a:r>
          </a:p>
          <a:p>
            <a:pPr marL="36900" indent="0" algn="just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ТВОРЦИ НОВИХ НАУЧНИХ ТЕОРИЈА И ТЕХНОЛОГИЈА / ПРИМЕНА ПРОГРАМИРАЊА У САВРЕМЕНОМ ДРУШТВУ.</a:t>
            </a:r>
            <a:endParaRPr lang="sr-Cyrl-R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013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vučna izolacija - KupujemProdajem">
            <a:extLst>
              <a:ext uri="{FF2B5EF4-FFF2-40B4-BE49-F238E27FC236}">
                <a16:creationId xmlns:a16="http://schemas.microsoft.com/office/drawing/2014/main" id="{47F13660-7A20-4893-B5E6-5BC9086CA3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37"/>
          <a:stretch/>
        </p:blipFill>
        <p:spPr bwMode="auto">
          <a:xfrm>
            <a:off x="159658" y="168503"/>
            <a:ext cx="3391925" cy="311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AT ZA MERENJE KORAKA ONWALK - SIVI - Decathlon">
            <a:extLst>
              <a:ext uri="{FF2B5EF4-FFF2-40B4-BE49-F238E27FC236}">
                <a16:creationId xmlns:a16="http://schemas.microsoft.com/office/drawing/2014/main" id="{A592CAF6-D45C-4631-BF93-58AF6BF96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8" y="3428999"/>
            <a:ext cx="3391925" cy="326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upin, Tesla i Milanković staju u jedan čas od 45 minuta - Telegraf.rs">
            <a:extLst>
              <a:ext uri="{FF2B5EF4-FFF2-40B4-BE49-F238E27FC236}">
                <a16:creationId xmlns:a16="http://schemas.microsoft.com/office/drawing/2014/main" id="{4E3FFDBF-E2F1-4D5F-9290-F6DF5D601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134" y="1247774"/>
            <a:ext cx="7762875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366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34162-F335-4364-B59C-BDFF3403D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062" y="1732449"/>
            <a:ext cx="10777227" cy="4058751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36900" indent="0" algn="just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Циљ изборног програма Методологија научног истраживања је да ученик, упознавајући различите аспекте научног рада, развија интересовање за научна истраживања и осетљивост за контекст у коме се она одвијају, да гради позитиван став према науци, научницима и поштовању методологије и етичности.</a:t>
            </a:r>
            <a:endParaRPr lang="sr-Cyrl-R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900" indent="0" algn="just">
              <a:buNone/>
            </a:pPr>
            <a:endParaRPr lang="sr-Cyrl-R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900" indent="0" algn="just">
              <a:buNone/>
            </a:pPr>
            <a:r>
              <a:rPr lang="sr-Cyrl-RS" sz="2400" dirty="0">
                <a:latin typeface="Cambria" panose="02040503050406030204" pitchFamily="18" charset="0"/>
                <a:ea typeface="Cambria" panose="02040503050406030204" pitchFamily="18" charset="0"/>
              </a:rPr>
              <a:t>У трећем и четвртом разреду: годишњи фонд часова је 74 (два часа недељно).</a:t>
            </a:r>
          </a:p>
          <a:p>
            <a:pPr marL="36900" indent="0" algn="just">
              <a:buNone/>
            </a:pPr>
            <a:endParaRPr lang="sr-Cyrl-R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633452-535B-4E93-A88D-EE59EB4AC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62" y="318053"/>
            <a:ext cx="10777227" cy="970450"/>
          </a:xfrm>
          <a:solidFill>
            <a:schemeClr val="accent1">
              <a:lumMod val="50000"/>
              <a:alpha val="59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sr-Cyrl-RS" b="1" dirty="0"/>
              <a:t>4. МЕТОДОЛОГИЈА НАУЧНОГ ИСТРАЖИВАЊА: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2341075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34162-F335-4364-B59C-BDFF3403D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64" y="291548"/>
            <a:ext cx="10866783" cy="6308035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sr-Cyrl-RS" sz="2400" dirty="0">
                <a:latin typeface="Cambria" panose="02040503050406030204" pitchFamily="18" charset="0"/>
                <a:ea typeface="Cambria" panose="02040503050406030204" pitchFamily="18" charset="0"/>
              </a:rPr>
              <a:t>ТЕМЕ И САДРЖАЈИ ЗА ТРЕЋИ И ЧЕТВРТИ РАЗРЕД</a:t>
            </a:r>
          </a:p>
          <a:p>
            <a:pPr marL="36900" indent="0" algn="ctr">
              <a:buNone/>
            </a:pPr>
            <a:r>
              <a:rPr lang="sr-Cyrl-RS" sz="2400" dirty="0">
                <a:latin typeface="Cambria" panose="02040503050406030204" pitchFamily="18" charset="0"/>
                <a:ea typeface="Cambria" panose="02040503050406030204" pitchFamily="18" charset="0"/>
              </a:rPr>
              <a:t>МЕТОДОЛОГИЈА НАУЧНОГ ИСТРАЖИВАЊА</a:t>
            </a:r>
          </a:p>
          <a:p>
            <a:pPr marL="36900" indent="0" algn="just">
              <a:buNone/>
            </a:pPr>
            <a:endParaRPr lang="sr-Cyrl-R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900" indent="0" algn="just">
              <a:buNone/>
            </a:pPr>
            <a:r>
              <a:rPr lang="sr-Cyrl-RS" sz="2400" dirty="0">
                <a:latin typeface="Cambria" panose="02040503050406030204" pitchFamily="18" charset="0"/>
                <a:ea typeface="Cambria" panose="02040503050406030204" pitchFamily="18" charset="0"/>
              </a:rPr>
              <a:t>	ТЕМЕ: НАУЧНА ИСТРАЖИВАЊА КРОЗ ВРЕМЕ / ДОЛАЗАК ДО ПОУЗДАНОГ ЗНАЊА / ПРОЈЕКАТ / </a:t>
            </a:r>
          </a:p>
          <a:p>
            <a:pPr marL="36900" indent="0" algn="just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	САДРЖАЈИ:</a:t>
            </a:r>
          </a:p>
          <a:p>
            <a:pPr marL="36900" indent="0" algn="just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Открића старих цивилизација. Научне револуције. Случајна открића, необична и опасна научна истраживања у прошлости. Присуство науке у свакодневном животу. Прогресивни и деструктивни начини коришћења науке. Изазови науке у будућности. Научна истраживања, њихова сврха и циљеви. Врсте научних истраживања. Фазе научног истраживања. Методе и технике научних истраживања. Узорак истраживања. Обрада и анализа добијених података. Наука и псеудонаука. Научници и научнице. Приказ истраживачког задатка. Етичност. </a:t>
            </a:r>
          </a:p>
        </p:txBody>
      </p:sp>
    </p:spTree>
    <p:extLst>
      <p:ext uri="{BB962C8B-B14F-4D97-AF65-F5344CB8AC3E}">
        <p14:creationId xmlns:p14="http://schemas.microsoft.com/office/powerpoint/2010/main" val="3731610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34162-F335-4364-B59C-BDFF3403D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062" y="1732449"/>
            <a:ext cx="10777227" cy="4058751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36900" indent="0" algn="just">
              <a:buNone/>
            </a:pPr>
            <a:endParaRPr lang="sr-Cyrl-R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900" indent="0" algn="just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Циљ учења програма Религије и цивилизације је да ученици кроз компаративно и интердисциплинарно критичко истраживање феномена религије и цивилизације осветле и разумеју сопствени идентитет, као и да уваже идентитете других и другачијих.</a:t>
            </a:r>
          </a:p>
          <a:p>
            <a:pPr marL="36900" indent="0" algn="just">
              <a:buNone/>
            </a:pPr>
            <a:endParaRPr lang="sr-Cyrl-R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900" indent="0" algn="just">
              <a:buNone/>
            </a:pPr>
            <a:r>
              <a:rPr lang="sr-Cyrl-RS" sz="2400" dirty="0">
                <a:latin typeface="Cambria" panose="02040503050406030204" pitchFamily="18" charset="0"/>
                <a:ea typeface="Cambria" panose="02040503050406030204" pitchFamily="18" charset="0"/>
              </a:rPr>
              <a:t>У трећем и четвртом разреду: годишњи фонд часова је 74 (два часа недељно).</a:t>
            </a:r>
          </a:p>
          <a:p>
            <a:pPr marL="36900" indent="0" algn="just">
              <a:buNone/>
            </a:pPr>
            <a:endParaRPr lang="sr-Cyrl-R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633452-535B-4E93-A88D-EE59EB4AC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62" y="318053"/>
            <a:ext cx="10777227" cy="970450"/>
          </a:xfrm>
          <a:solidFill>
            <a:schemeClr val="accent1">
              <a:lumMod val="50000"/>
              <a:alpha val="59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sr-Cyrl-RS" b="1" dirty="0"/>
              <a:t>5. РЕЛИГИЈЕ И ЦИВИЛИЗАЦИЈЕ: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1612103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34162-F335-4364-B59C-BDFF3403D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64" y="291548"/>
            <a:ext cx="10866783" cy="6308035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sr-Cyrl-RS" sz="2400" dirty="0">
                <a:latin typeface="Cambria" panose="02040503050406030204" pitchFamily="18" charset="0"/>
                <a:ea typeface="Cambria" panose="02040503050406030204" pitchFamily="18" charset="0"/>
              </a:rPr>
              <a:t>ТЕМЕ И САДРЖАЈИ ЗА ТРЕЋИ РАЗРЕД</a:t>
            </a:r>
          </a:p>
          <a:p>
            <a:pPr marL="36900" indent="0" algn="ctr">
              <a:buNone/>
            </a:pPr>
            <a:r>
              <a:rPr lang="sr-Cyrl-RS" sz="2400" dirty="0">
                <a:latin typeface="Cambria" panose="02040503050406030204" pitchFamily="18" charset="0"/>
                <a:ea typeface="Cambria" panose="02040503050406030204" pitchFamily="18" charset="0"/>
              </a:rPr>
              <a:t>РЕЛИГИЈЕ И ЦИВИЛИЗАЦИЈЕ</a:t>
            </a:r>
          </a:p>
          <a:p>
            <a:pPr marL="36900" indent="0" algn="just">
              <a:buNone/>
            </a:pPr>
            <a:endParaRPr lang="sr-Cyrl-R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900" indent="0" algn="just">
              <a:buNone/>
            </a:pPr>
            <a:r>
              <a:rPr lang="sr-Cyrl-RS" sz="2400" dirty="0">
                <a:latin typeface="Cambria" panose="02040503050406030204" pitchFamily="18" charset="0"/>
                <a:ea typeface="Cambria" panose="02040503050406030204" pitchFamily="18" charset="0"/>
              </a:rPr>
              <a:t>	ТЕМЕ: ЦИВИЛИЗАЦИЈА / ЧОВЕК И СВЕТ / ДОБРО И ЗЛО / УНИВЕРЗАЛНЕ РЕЛИГИЈЕ</a:t>
            </a:r>
          </a:p>
          <a:p>
            <a:pPr marL="36900" indent="0" algn="just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	САДРЖАЈИ:</a:t>
            </a:r>
          </a:p>
          <a:p>
            <a:pPr marL="36900" indent="0" algn="just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Цивилизација (култура и цивилизација; насеобина/ град у цивилизацији; космополитизам; историја цивилизације – историја хијерархије; странци („они други”); мој свет. / Човек и свет – култура и природа (небо и земља; дивље и питомо; природа и техника; живот и смрт; дух и тело; наука и религија; свет пун богова) /  Универзалне религије, религијска веровања</a:t>
            </a:r>
          </a:p>
          <a:p>
            <a:pPr marL="36900" indent="0" algn="just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и религијски обреди.</a:t>
            </a:r>
          </a:p>
        </p:txBody>
      </p:sp>
    </p:spTree>
    <p:extLst>
      <p:ext uri="{BB962C8B-B14F-4D97-AF65-F5344CB8AC3E}">
        <p14:creationId xmlns:p14="http://schemas.microsoft.com/office/powerpoint/2010/main" val="926119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34162-F335-4364-B59C-BDFF3403D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64" y="291548"/>
            <a:ext cx="10866783" cy="6308035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sr-Cyrl-RS" sz="2400" dirty="0">
                <a:latin typeface="Cambria" panose="02040503050406030204" pitchFamily="18" charset="0"/>
                <a:ea typeface="Cambria" panose="02040503050406030204" pitchFamily="18" charset="0"/>
              </a:rPr>
              <a:t>ТЕМЕ И САДРЖАЈИ ЗА ЧЕТВРТИ РАЗРЕД</a:t>
            </a:r>
          </a:p>
          <a:p>
            <a:pPr marL="36900" indent="0" algn="ctr">
              <a:buNone/>
            </a:pPr>
            <a:r>
              <a:rPr lang="sr-Cyrl-RS" sz="2400" dirty="0">
                <a:latin typeface="Cambria" panose="02040503050406030204" pitchFamily="18" charset="0"/>
                <a:ea typeface="Cambria" panose="02040503050406030204" pitchFamily="18" charset="0"/>
              </a:rPr>
              <a:t>РЕЛИГИЈЕ И ЦИВИЛИЗАЦИЈЕ</a:t>
            </a:r>
          </a:p>
          <a:p>
            <a:pPr marL="36900" indent="0" algn="just">
              <a:buNone/>
            </a:pPr>
            <a:endParaRPr lang="sr-Cyrl-R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900" indent="0" algn="just">
              <a:buNone/>
            </a:pPr>
            <a:r>
              <a:rPr lang="sr-Cyrl-RS" sz="2400" dirty="0">
                <a:latin typeface="Cambria" panose="02040503050406030204" pitchFamily="18" charset="0"/>
                <a:ea typeface="Cambria" panose="02040503050406030204" pitchFamily="18" charset="0"/>
              </a:rPr>
              <a:t>	ТЕМЕ: ИЗВАН ДОБРА И ЗЛА / МОЋ И ПОЛИТИКА – РЕЛИГИЈА </a:t>
            </a:r>
          </a:p>
          <a:p>
            <a:pPr marL="36900" indent="0" algn="just">
              <a:buNone/>
            </a:pPr>
            <a:r>
              <a:rPr lang="sr-Cyrl-RS" sz="2400" dirty="0">
                <a:latin typeface="Cambria" panose="02040503050406030204" pitchFamily="18" charset="0"/>
                <a:ea typeface="Cambria" panose="02040503050406030204" pitchFamily="18" charset="0"/>
              </a:rPr>
              <a:t>	САДРЖАЈИ:</a:t>
            </a:r>
          </a:p>
          <a:p>
            <a:pPr marL="36900" indent="0" algn="just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Изван добра и зла (феномен фанатизма; верски ратови; теорије о супериорној раси; тоталитаризам; верски фундаметализам). Моћ/политика – религија: (истраживање изабраног феномена „у дубину”).</a:t>
            </a:r>
            <a:endParaRPr lang="sr-Cyrl-R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468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34162-F335-4364-B59C-BDFF3403D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062" y="1533666"/>
            <a:ext cx="10777227" cy="5185186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36900" indent="0" algn="just">
              <a:buNone/>
            </a:pPr>
            <a:r>
              <a:rPr lang="sr-Cyrl-RS" sz="2400" dirty="0">
                <a:latin typeface="Cambria" panose="02040503050406030204" pitchFamily="18" charset="0"/>
                <a:ea typeface="Cambria" panose="02040503050406030204" pitchFamily="18" charset="0"/>
              </a:rPr>
              <a:t>У Дванаестој београдској гимназији бирате </a:t>
            </a:r>
            <a:r>
              <a:rPr lang="sr-Cyrl-RS" sz="2400" b="1" dirty="0">
                <a:latin typeface="Cambria" panose="02040503050406030204" pitchFamily="18" charset="0"/>
                <a:ea typeface="Cambria" panose="02040503050406030204" pitchFamily="18" charset="0"/>
              </a:rPr>
              <a:t>ДВА</a:t>
            </a:r>
            <a:r>
              <a:rPr lang="sr-Cyrl-R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r-Cyrl-RS" sz="2400" b="1" dirty="0">
                <a:latin typeface="Cambria" panose="02040503050406030204" pitchFamily="18" charset="0"/>
                <a:ea typeface="Cambria" panose="02040503050406030204" pitchFamily="18" charset="0"/>
              </a:rPr>
              <a:t>од ПЕТ </a:t>
            </a:r>
            <a:r>
              <a:rPr lang="sr-Cyrl-RS" sz="2400" dirty="0">
                <a:latin typeface="Cambria" panose="02040503050406030204" pitchFamily="18" charset="0"/>
                <a:ea typeface="Cambria" panose="02040503050406030204" pitchFamily="18" charset="0"/>
              </a:rPr>
              <a:t>понуђених изборних програма! У трећем и четвртом разреду понуђени су:</a:t>
            </a:r>
          </a:p>
          <a:p>
            <a:pPr marL="36900" indent="0" algn="just">
              <a:buNone/>
            </a:pPr>
            <a:endParaRPr lang="sr-Cyrl-R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94100" indent="-457200" algn="just">
              <a:buFont typeface="+mj-lt"/>
              <a:buAutoNum type="arabicPeriod"/>
            </a:pPr>
            <a:r>
              <a:rPr lang="sr-Cyrl-RS" sz="2400" b="1" dirty="0">
                <a:latin typeface="Cambria" panose="02040503050406030204" pitchFamily="18" charset="0"/>
                <a:ea typeface="Cambria" panose="02040503050406030204" pitchFamily="18" charset="0"/>
              </a:rPr>
              <a:t>Уметност и дизајн</a:t>
            </a:r>
          </a:p>
          <a:p>
            <a:pPr marL="494100" indent="-457200" algn="just">
              <a:buFont typeface="+mj-lt"/>
              <a:buAutoNum type="arabicPeriod"/>
            </a:pPr>
            <a:r>
              <a:rPr lang="sr-Cyrl-RS" sz="2400" b="1" dirty="0">
                <a:latin typeface="Cambria" panose="02040503050406030204" pitchFamily="18" charset="0"/>
                <a:ea typeface="Cambria" panose="02040503050406030204" pitchFamily="18" charset="0"/>
              </a:rPr>
              <a:t>Примењене науке 1</a:t>
            </a:r>
          </a:p>
          <a:p>
            <a:pPr marL="494100" indent="-457200" algn="just">
              <a:buFont typeface="+mj-lt"/>
              <a:buAutoNum type="arabicPeriod"/>
            </a:pPr>
            <a:r>
              <a:rPr lang="sr-Cyrl-RS" sz="2400" b="1" dirty="0">
                <a:latin typeface="Cambria" panose="02040503050406030204" pitchFamily="18" charset="0"/>
                <a:ea typeface="Cambria" panose="02040503050406030204" pitchFamily="18" charset="0"/>
              </a:rPr>
              <a:t>Примењене науке 2</a:t>
            </a:r>
          </a:p>
          <a:p>
            <a:pPr marL="494100" indent="-457200" algn="just">
              <a:buFont typeface="+mj-lt"/>
              <a:buAutoNum type="arabicPeriod"/>
            </a:pPr>
            <a:r>
              <a:rPr lang="sr-Cyrl-RS" sz="2400" b="1" dirty="0">
                <a:latin typeface="Cambria" panose="02040503050406030204" pitchFamily="18" charset="0"/>
                <a:ea typeface="Cambria" panose="02040503050406030204" pitchFamily="18" charset="0"/>
              </a:rPr>
              <a:t>Методологија научног истраживања</a:t>
            </a:r>
          </a:p>
          <a:p>
            <a:pPr marL="494100" indent="-457200" algn="just">
              <a:buFont typeface="+mj-lt"/>
              <a:buAutoNum type="arabicPeriod"/>
            </a:pPr>
            <a:r>
              <a:rPr lang="sr-Cyrl-RS" sz="2400" b="1" dirty="0">
                <a:latin typeface="Cambria" panose="02040503050406030204" pitchFamily="18" charset="0"/>
                <a:ea typeface="Cambria" panose="02040503050406030204" pitchFamily="18" charset="0"/>
              </a:rPr>
              <a:t>Религије и цивилизације</a:t>
            </a:r>
          </a:p>
          <a:p>
            <a:pPr marL="494100" indent="-457200" algn="just">
              <a:buFont typeface="+mj-lt"/>
              <a:buAutoNum type="arabicPeriod"/>
            </a:pPr>
            <a:endParaRPr lang="sr-Cyrl-R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900" indent="0" algn="just">
              <a:buNone/>
            </a:pPr>
            <a:r>
              <a:rPr lang="sr-Cyrl-RS" sz="2400" b="1" dirty="0">
                <a:latin typeface="Cambria" panose="02040503050406030204" pitchFamily="18" charset="0"/>
                <a:ea typeface="Cambria" panose="02040503050406030204" pitchFamily="18" charset="0"/>
              </a:rPr>
              <a:t>ИЗБОРНИ ПРОГРАМ КОЈИ СЕ ОДАБЕРЕ У ТРЕЋЕМ РАЗРЕДУ, УЧИ СЕ И У ЧЕТВРТОМ. УЧЕНИК-ЦА НЕМА ПРАВО ИЗБОРА НОВОГ ПРОГРАМА ПОСЛЕ ЗАВРШЕТКА  ТРЕЋЕГ РАЗРЕДА. </a:t>
            </a:r>
          </a:p>
          <a:p>
            <a:pPr marL="36900" indent="0" algn="just">
              <a:buNone/>
            </a:pPr>
            <a:endParaRPr lang="sr-Cyrl-R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900" indent="0" algn="just">
              <a:buNone/>
            </a:pPr>
            <a:endParaRPr lang="sr-Cyrl-R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633452-535B-4E93-A88D-EE59EB4AC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62" y="318053"/>
            <a:ext cx="10777227" cy="970450"/>
          </a:xfrm>
          <a:solidFill>
            <a:schemeClr val="accent1">
              <a:lumMod val="50000"/>
              <a:alpha val="59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sr-Cyrl-RS" b="1" dirty="0"/>
              <a:t>КОЈЕ ИЗБОРНЕ ПРОГРАМЕ МОГУ ДА ОДАБЕРЕМ ?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1984094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rstaški ratovi | Shtreber">
            <a:extLst>
              <a:ext uri="{FF2B5EF4-FFF2-40B4-BE49-F238E27FC236}">
                <a16:creationId xmlns:a16="http://schemas.microsoft.com/office/drawing/2014/main" id="{AAA9CCE2-F139-4FDD-9FDF-00DA1ECEF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79" y="246742"/>
            <a:ext cx="6274707" cy="345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Šta je budizam i u šta veruju budisti? Ko je zapravo Buda?">
            <a:extLst>
              <a:ext uri="{FF2B5EF4-FFF2-40B4-BE49-F238E27FC236}">
                <a16:creationId xmlns:a16="http://schemas.microsoft.com/office/drawing/2014/main" id="{C2E82D4F-3A68-47C1-A155-433958119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820" y="2002973"/>
            <a:ext cx="4876800" cy="333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Zašto su nestale Maje? | Nova Ekonomija">
            <a:extLst>
              <a:ext uri="{FF2B5EF4-FFF2-40B4-BE49-F238E27FC236}">
                <a16:creationId xmlns:a16="http://schemas.microsoft.com/office/drawing/2014/main" id="{729C942B-79C2-48DF-81BE-29FB9D014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80" y="3831771"/>
            <a:ext cx="6274706" cy="277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306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8633452-535B-4E93-A88D-EE59EB4AC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606" y="1361661"/>
            <a:ext cx="11020787" cy="4134678"/>
          </a:xfrm>
          <a:solidFill>
            <a:schemeClr val="accent1">
              <a:lumMod val="50000"/>
              <a:alpha val="59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sr-Cyrl-RS" sz="3600" b="1" dirty="0"/>
              <a:t>ИЗБОРНИ ПРОГРАМИ ОДБАРАНИ У ТРЕЋЕМ РАЗРЕДУ ОСТАЈУ ИСТИ И У ЧЕТВРТОМ. 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2014189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34162-F335-4364-B59C-BDFF3403D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062" y="1732449"/>
            <a:ext cx="10777227" cy="4058751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36900" indent="0" algn="just">
              <a:buNone/>
            </a:pPr>
            <a:endParaRPr lang="sr-Cyrl-R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900" indent="0" algn="just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Циљ учења изборног програма Уметност и дизајн је да ученик кроз истраживање уметности и стваралачки рад развија осетљивост за естетику, креативност, радозналост и мотивацију за стварање и изражавање у различитим медијима, као и да формира навику да се континуирано укључује у уметнички и културни живот заједнице.</a:t>
            </a:r>
            <a:r>
              <a:rPr lang="sr-Cyrl-R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36900" indent="0" algn="just">
              <a:buNone/>
            </a:pPr>
            <a:endParaRPr lang="sr-Cyrl-R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900" indent="0" algn="just">
              <a:buNone/>
            </a:pPr>
            <a:r>
              <a:rPr lang="sr-Cyrl-RS" sz="2400" dirty="0">
                <a:latin typeface="Cambria" panose="02040503050406030204" pitchFamily="18" charset="0"/>
                <a:ea typeface="Cambria" panose="02040503050406030204" pitchFamily="18" charset="0"/>
              </a:rPr>
              <a:t>У трећем и четвртом разреду: годишњи фонд часова је 74 (два часа недељно).</a:t>
            </a:r>
          </a:p>
          <a:p>
            <a:pPr marL="36900" indent="0" algn="just">
              <a:buNone/>
            </a:pPr>
            <a:endParaRPr lang="sr-Cyrl-R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633452-535B-4E93-A88D-EE59EB4AC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62" y="318053"/>
            <a:ext cx="10777227" cy="970450"/>
          </a:xfrm>
          <a:solidFill>
            <a:schemeClr val="accent1">
              <a:lumMod val="50000"/>
              <a:alpha val="59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sr-Cyrl-RS" b="1" dirty="0"/>
              <a:t>1. УМЕТНОСТ И ДИЗАЈН: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1070271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34162-F335-4364-B59C-BDFF3403D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64" y="291548"/>
            <a:ext cx="10866783" cy="6308035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sr-Cyrl-RS" sz="2400" dirty="0">
                <a:latin typeface="Cambria" panose="02040503050406030204" pitchFamily="18" charset="0"/>
                <a:ea typeface="Cambria" panose="02040503050406030204" pitchFamily="18" charset="0"/>
              </a:rPr>
              <a:t>ТЕМЕ И САДРЖАЈИ ЗА ТРЕЋИ РАЗРЕД</a:t>
            </a:r>
          </a:p>
          <a:p>
            <a:pPr marL="36900" indent="0" algn="ctr">
              <a:buNone/>
            </a:pPr>
            <a:r>
              <a:rPr lang="sr-Cyrl-RS" sz="2400" dirty="0">
                <a:latin typeface="Cambria" panose="02040503050406030204" pitchFamily="18" charset="0"/>
                <a:ea typeface="Cambria" panose="02040503050406030204" pitchFamily="18" charset="0"/>
              </a:rPr>
              <a:t>УМЕТНОСТ И ДИЗАЈН </a:t>
            </a:r>
          </a:p>
          <a:p>
            <a:pPr marL="36900" indent="0" algn="just">
              <a:buNone/>
            </a:pPr>
            <a:endParaRPr lang="sr-Cyrl-R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900" indent="0" algn="just">
              <a:buNone/>
            </a:pPr>
            <a:r>
              <a:rPr lang="sr-Cyrl-RS" sz="2400" dirty="0">
                <a:latin typeface="Cambria" panose="02040503050406030204" pitchFamily="18" charset="0"/>
                <a:ea typeface="Cambria" panose="02040503050406030204" pitchFamily="18" charset="0"/>
              </a:rPr>
              <a:t>	ТЕМЕ: СТРУКТУРА / ПРЕОБРАЖАЈ / ИЗРАЗ</a:t>
            </a:r>
          </a:p>
          <a:p>
            <a:pPr marL="36900" indent="0" algn="just">
              <a:buNone/>
            </a:pPr>
            <a:r>
              <a:rPr lang="sr-Cyrl-RS" sz="2400" dirty="0">
                <a:latin typeface="Cambria" panose="02040503050406030204" pitchFamily="18" charset="0"/>
                <a:ea typeface="Cambria" panose="02040503050406030204" pitchFamily="18" charset="0"/>
              </a:rPr>
              <a:t>	САДРЖАЈИ:</a:t>
            </a:r>
          </a:p>
          <a:p>
            <a:pPr marL="36900" indent="0" algn="just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Структуре које ствара природа и структуре које ствара човек / Фрактали / Модуларност у уметности / Могући и немогући објекти / Оптичке варке / Од камере обскуре до дигиталне камере / Анимација / Специјални ефекти / Музички ефекти / Књижевно дело као повод / Графички дизајн / Дизајн употребних предмета / </a:t>
            </a:r>
            <a:r>
              <a:rPr lang="sr-Latn-RS" sz="2400" dirty="0">
                <a:latin typeface="Cambria" panose="02040503050406030204" pitchFamily="18" charset="0"/>
                <a:ea typeface="Cambria" panose="02040503050406030204" pitchFamily="18" charset="0"/>
              </a:rPr>
              <a:t>Design thinking</a:t>
            </a:r>
            <a:r>
              <a:rPr lang="sr-Cyrl-RS" sz="2400" dirty="0">
                <a:latin typeface="Cambria" panose="02040503050406030204" pitchFamily="18" charset="0"/>
                <a:ea typeface="Cambria" panose="02040503050406030204" pitchFamily="18" charset="0"/>
              </a:rPr>
              <a:t> / </a:t>
            </a:r>
            <a:r>
              <a:rPr lang="sr-Latn-RS" sz="2400" dirty="0">
                <a:latin typeface="Cambria" panose="02040503050406030204" pitchFamily="18" charset="0"/>
                <a:ea typeface="Cambria" panose="02040503050406030204" pitchFamily="18" charset="0"/>
              </a:rPr>
              <a:t>Communication design</a:t>
            </a:r>
            <a:r>
              <a:rPr lang="sr-Cyrl-RS" sz="2400" dirty="0">
                <a:latin typeface="Cambria" panose="02040503050406030204" pitchFamily="18" charset="0"/>
                <a:ea typeface="Cambria" panose="02040503050406030204" pitchFamily="18" charset="0"/>
              </a:rPr>
              <a:t> /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Развој уређења ентеријера / Класична и дигитална изложба / Различити видови наступа кроз историју / Сценски наступ / Сценски костим / Кретање / Пантомима / Неми филм / Боја и звук / Необични инструменти / Музика и технологија / Аудио књига / Представљање себе и свог дела.</a:t>
            </a:r>
            <a:endParaRPr lang="sr-Cyrl-R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096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34162-F335-4364-B59C-BDFF3403D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64" y="291548"/>
            <a:ext cx="10866783" cy="6308035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sr-Cyrl-RS" sz="2400" dirty="0">
                <a:latin typeface="Cambria" panose="02040503050406030204" pitchFamily="18" charset="0"/>
                <a:ea typeface="Cambria" panose="02040503050406030204" pitchFamily="18" charset="0"/>
              </a:rPr>
              <a:t>ТЕМЕ И САДРЖАЈИ ЗА ЧЕТВРТИ РАЗРЕД</a:t>
            </a:r>
          </a:p>
          <a:p>
            <a:pPr marL="36900" indent="0" algn="ctr">
              <a:buNone/>
            </a:pPr>
            <a:r>
              <a:rPr lang="sr-Cyrl-RS" sz="2400" dirty="0">
                <a:latin typeface="Cambria" panose="02040503050406030204" pitchFamily="18" charset="0"/>
                <a:ea typeface="Cambria" panose="02040503050406030204" pitchFamily="18" charset="0"/>
              </a:rPr>
              <a:t>УМЕТНОСТ И ДИЗАЈН </a:t>
            </a:r>
          </a:p>
          <a:p>
            <a:pPr marL="36900" indent="0" algn="just">
              <a:buNone/>
            </a:pPr>
            <a:endParaRPr lang="sr-Cyrl-R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900" indent="0" algn="just">
              <a:buNone/>
            </a:pPr>
            <a:r>
              <a:rPr lang="sr-Cyrl-RS" sz="2400" dirty="0">
                <a:latin typeface="Cambria" panose="02040503050406030204" pitchFamily="18" charset="0"/>
                <a:ea typeface="Cambria" panose="02040503050406030204" pitchFamily="18" charset="0"/>
              </a:rPr>
              <a:t>	ТЕМЕ: АУТОРСТВО / ОКРУЖЕЊЕ / ИНТЕРДИСЦИПЛИНАРНОСТ</a:t>
            </a:r>
          </a:p>
          <a:p>
            <a:pPr marL="36900" indent="0" algn="just">
              <a:buNone/>
            </a:pPr>
            <a:r>
              <a:rPr lang="sr-Cyrl-RS" sz="2400" dirty="0">
                <a:latin typeface="Cambria" panose="02040503050406030204" pitchFamily="18" charset="0"/>
                <a:ea typeface="Cambria" panose="02040503050406030204" pitchFamily="18" charset="0"/>
              </a:rPr>
              <a:t>	САДРЖАЈИ:</a:t>
            </a:r>
          </a:p>
          <a:p>
            <a:pPr marL="36900" indent="0" algn="just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Оригинал, репродукција, копија и цитат / Коауторство / Апропријација у уметности / Аутори и њихова дела / Независни живот уметничког дела / Филмовани роман / Ауторско и народно стваралаштво / Комерцијална уметност / Комерцијализација уметности / Другачија садашњост / Архитектура и технологија / Електронски часопис, сајт и блог / Видео спот / Дигиталне игре / Апликације / Хепенинг и перформанс / Уметнички протест / Хуманитарна акција.</a:t>
            </a:r>
            <a:endParaRPr lang="sr-Cyrl-R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005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urs animacije za djecu">
            <a:extLst>
              <a:ext uri="{FF2B5EF4-FFF2-40B4-BE49-F238E27FC236}">
                <a16:creationId xmlns:a16="http://schemas.microsoft.com/office/drawing/2014/main" id="{41BA3266-0364-49E3-BE92-BAAD465A3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8" y="384629"/>
            <a:ext cx="5624284" cy="288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Odakle početi kao grafički dizajner početnik. Savjeti za grafički dizajn za  dizajnere. Dizajn mobilnih aplikacija">
            <a:extLst>
              <a:ext uri="{FF2B5EF4-FFF2-40B4-BE49-F238E27FC236}">
                <a16:creationId xmlns:a16="http://schemas.microsoft.com/office/drawing/2014/main" id="{CDE4BC53-97E3-4D34-9A53-2DBD29EBE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7" y="3585029"/>
            <a:ext cx="5624285" cy="302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censki kostim | Forum Krstarice">
            <a:extLst>
              <a:ext uri="{FF2B5EF4-FFF2-40B4-BE49-F238E27FC236}">
                <a16:creationId xmlns:a16="http://schemas.microsoft.com/office/drawing/2014/main" id="{389ED677-A5D1-439C-AEC8-BB19ABC7C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1143"/>
            <a:ext cx="5624286" cy="484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09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34162-F335-4364-B59C-BDFF3403D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062" y="1732449"/>
            <a:ext cx="10777227" cy="4058751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36900" indent="0" algn="just">
              <a:buNone/>
            </a:pPr>
            <a:endParaRPr lang="sr-Cyrl-R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900" indent="0" algn="just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Циљ учења изборног програма Примењене науке 1 је да допринесе развоју научне и технолошке компетенције ученика, тј. Развоју научног погледа на свет, система вредности и способности потребних за одговорну улогу у друштву и даљи лични и професионални развој, посебно у области здравља и заштите биодиверзитета.</a:t>
            </a:r>
            <a:endParaRPr lang="sr-Cyrl-R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900" indent="0" algn="just">
              <a:buNone/>
            </a:pPr>
            <a:endParaRPr lang="sr-Cyrl-R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900" indent="0" algn="just">
              <a:buNone/>
            </a:pPr>
            <a:r>
              <a:rPr lang="sr-Cyrl-RS" sz="2400" dirty="0">
                <a:latin typeface="Cambria" panose="02040503050406030204" pitchFamily="18" charset="0"/>
                <a:ea typeface="Cambria" panose="02040503050406030204" pitchFamily="18" charset="0"/>
              </a:rPr>
              <a:t>У трећем и четвртом разреду: годишњи фонд часова је 74 (два часа недељно).</a:t>
            </a:r>
          </a:p>
          <a:p>
            <a:pPr marL="36900" indent="0" algn="just">
              <a:buNone/>
            </a:pPr>
            <a:endParaRPr lang="sr-Cyrl-R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633452-535B-4E93-A88D-EE59EB4AC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62" y="318053"/>
            <a:ext cx="10777227" cy="970450"/>
          </a:xfrm>
          <a:solidFill>
            <a:schemeClr val="accent1">
              <a:lumMod val="50000"/>
              <a:alpha val="59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sr-Cyrl-RS" b="1" dirty="0"/>
              <a:t>2. ПРИМЕЊЕНЕ НАУКЕ 1: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2473471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34162-F335-4364-B59C-BDFF3403D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64" y="291548"/>
            <a:ext cx="10866783" cy="6308035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sr-Cyrl-RS" sz="2400" dirty="0">
                <a:latin typeface="Cambria" panose="02040503050406030204" pitchFamily="18" charset="0"/>
                <a:ea typeface="Cambria" panose="02040503050406030204" pitchFamily="18" charset="0"/>
              </a:rPr>
              <a:t>ТЕМЕ И САДРЖАЈИ ЗА ТРЕЋИ РАЗРЕД</a:t>
            </a:r>
          </a:p>
          <a:p>
            <a:pPr marL="36900" indent="0" algn="ctr">
              <a:buNone/>
            </a:pPr>
            <a:r>
              <a:rPr lang="sr-Cyrl-RS" sz="2400" dirty="0">
                <a:latin typeface="Cambria" panose="02040503050406030204" pitchFamily="18" charset="0"/>
                <a:ea typeface="Cambria" panose="02040503050406030204" pitchFamily="18" charset="0"/>
              </a:rPr>
              <a:t>ПРИМЕЊЕНЕ НАУКЕ 1</a:t>
            </a:r>
          </a:p>
          <a:p>
            <a:pPr marL="36900" indent="0" algn="just">
              <a:buNone/>
            </a:pPr>
            <a:endParaRPr lang="sr-Cyrl-R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900" indent="0" algn="just">
              <a:buNone/>
            </a:pPr>
            <a:r>
              <a:rPr lang="sr-Cyrl-RS" sz="2400" dirty="0">
                <a:latin typeface="Cambria" panose="02040503050406030204" pitchFamily="18" charset="0"/>
                <a:ea typeface="Cambria" panose="02040503050406030204" pitchFamily="18" charset="0"/>
              </a:rPr>
              <a:t>	ТЕМЕ: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Употреба GPS-а за праћење кретања угрожених врста животиња / </a:t>
            </a:r>
          </a:p>
          <a:p>
            <a:pPr marL="36900" indent="0" algn="just">
              <a:buNone/>
            </a:pP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ПОРЕМЕЋАЈИ ПОНАШАЊА У ИСХРАНИ – ОД ДИЈЕТЕ ДО АНОРЕКСИЈЕ / КВАЛИТЕТ И БЕЗБЕДНОСТ ХРАНЕ / ТЕХНОЛОГИЈА ХРАНЕ / ПРИРОДНИ ПИГМЕНТИ / ДЕЛОВАЊЕ ФАРБЕ ЗА КОСУ НА ОРГАНИЗАМ ЧОВЕКА / СТРУКТУРНА ОБОЈЕНОСТ / АУТОИМУНЕ БОЛЕСТИ / УТИЦАЈ БУКЕ НА ЗДРАВЉЕ ЧОВЕКА И ЖИВОТНУ СРЕДИНУ</a:t>
            </a:r>
            <a:endParaRPr lang="sr-Cyrl-R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900" indent="0" algn="just">
              <a:buNone/>
            </a:pPr>
            <a:r>
              <a:rPr lang="sr-Cyrl-RS" sz="24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48982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34162-F335-4364-B59C-BDFF3403D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64" y="291548"/>
            <a:ext cx="10866783" cy="6308035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sr-Cyrl-RS" sz="2400" dirty="0">
                <a:latin typeface="Cambria" panose="02040503050406030204" pitchFamily="18" charset="0"/>
                <a:ea typeface="Cambria" panose="02040503050406030204" pitchFamily="18" charset="0"/>
              </a:rPr>
              <a:t>ТЕМЕ И САДРЖАЈИ ЗА ЧЕТВРТИ РАЗРЕД</a:t>
            </a:r>
          </a:p>
          <a:p>
            <a:pPr marL="36900" indent="0" algn="ctr">
              <a:buNone/>
            </a:pPr>
            <a:r>
              <a:rPr lang="sr-Cyrl-RS" sz="2400" dirty="0">
                <a:latin typeface="Cambria" panose="02040503050406030204" pitchFamily="18" charset="0"/>
                <a:ea typeface="Cambria" panose="02040503050406030204" pitchFamily="18" charset="0"/>
              </a:rPr>
              <a:t>ПРИМЕЊЕНЕ НАУКЕ 1</a:t>
            </a:r>
          </a:p>
          <a:p>
            <a:pPr marL="36900" indent="0" algn="just">
              <a:buNone/>
            </a:pPr>
            <a:endParaRPr lang="sr-Cyrl-R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900" indent="0" algn="just">
              <a:buNone/>
            </a:pPr>
            <a:r>
              <a:rPr lang="sr-Cyrl-RS" sz="2400" dirty="0">
                <a:latin typeface="Cambria" panose="02040503050406030204" pitchFamily="18" charset="0"/>
                <a:ea typeface="Cambria" panose="02040503050406030204" pitchFamily="18" charset="0"/>
              </a:rPr>
              <a:t>	ТЕМЕ: Т</a:t>
            </a:r>
            <a:r>
              <a:rPr lang="sr-Latn-RS" sz="2400" dirty="0">
                <a:latin typeface="Cambria" panose="02040503050406030204" pitchFamily="18" charset="0"/>
                <a:ea typeface="Cambria" panose="02040503050406030204" pitchFamily="18" charset="0"/>
              </a:rPr>
              <a:t>ATTOO</a:t>
            </a:r>
            <a:r>
              <a:rPr lang="sr-Cyrl-RS" sz="2400" dirty="0">
                <a:latin typeface="Cambria" panose="02040503050406030204" pitchFamily="18" charset="0"/>
                <a:ea typeface="Cambria" panose="02040503050406030204" pitchFamily="18" charset="0"/>
              </a:rPr>
              <a:t> ПИГМЕНТИ У ЉУДСКОЈ КОЖИ / УТИЦАЈ СУНЧЕВИХ ЗРАКА НА ЖИВА БИЋА / 	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КОНФОРМАЦИЈА ПРОТЕИНА И ПРОТЕИНОПАТИЈЕ / ГЕНСКА ТЕРАПИЈА / CRISPR/CAS – НОВА ТЕХНОЛОГИЈА ЗА УРЕЂИВАЊЕ ГЕНОМА / НАНОТЕХНОЛОГИЈА У МЕДИЦИНИ / УТИЦАЈ РАДИОАКТИВНОГ ЗРАЧЕЊА НА ОРГАНИЗМЕ / ПРИПРЕМА УЗОРАКА И САВРЕМЕНЕ ИНСТРУМЕНТАЛНЕ МЕТОДЕ У ДЕТЕКЦИЈИ СУПСТАНЦИ / МОНИТОРИНГ АЛЕРГЕНИХ БИЉАКА / AНАЛИЗА ДНК И ПРОТЕИНСКИХ СЕКВЕНЦИ УПОТРЕБОМ БИОИНФОР-МАТИЧКИХ АЛАТКИ.</a:t>
            </a:r>
            <a:endParaRPr lang="sr-Cyrl-R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9521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262</TotalTime>
  <Words>504</Words>
  <Application>Microsoft Office PowerPoint</Application>
  <PresentationFormat>Widescreen</PresentationFormat>
  <Paragraphs>89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Calisto MT</vt:lpstr>
      <vt:lpstr>Cambria</vt:lpstr>
      <vt:lpstr>Trebuchet MS</vt:lpstr>
      <vt:lpstr>Wingdings 2</vt:lpstr>
      <vt:lpstr>Slate</vt:lpstr>
      <vt:lpstr>ИЗБОРНИ ПРОГРАМИ  ЗА ТРЕЋИ И ЧЕТВРТИ РАЗРЕД</vt:lpstr>
      <vt:lpstr>КОЈЕ ИЗБОРНЕ ПРОГРАМЕ МОГУ ДА ОДАБЕРЕМ ?</vt:lpstr>
      <vt:lpstr>1. УМЕТНОСТ И ДИЗАЈН:</vt:lpstr>
      <vt:lpstr>PowerPoint Presentation</vt:lpstr>
      <vt:lpstr>PowerPoint Presentation</vt:lpstr>
      <vt:lpstr>PowerPoint Presentation</vt:lpstr>
      <vt:lpstr>2. ПРИМЕЊЕНЕ НАУКЕ 1:</vt:lpstr>
      <vt:lpstr>PowerPoint Presentation</vt:lpstr>
      <vt:lpstr>PowerPoint Presentation</vt:lpstr>
      <vt:lpstr>PowerPoint Presentation</vt:lpstr>
      <vt:lpstr>3. ПРИМЕЊЕНЕ НАУКЕ 2:</vt:lpstr>
      <vt:lpstr>PowerPoint Presentation</vt:lpstr>
      <vt:lpstr>PowerPoint Presentation</vt:lpstr>
      <vt:lpstr>PowerPoint Presentation</vt:lpstr>
      <vt:lpstr>4. МЕТОДОЛОГИЈА НАУЧНОГ ИСТРАЖИВАЊА:</vt:lpstr>
      <vt:lpstr>PowerPoint Presentation</vt:lpstr>
      <vt:lpstr>5. РЕЛИГИЈЕ И ЦИВИЛИЗАЦИЈЕ:</vt:lpstr>
      <vt:lpstr>PowerPoint Presentation</vt:lpstr>
      <vt:lpstr>PowerPoint Presentation</vt:lpstr>
      <vt:lpstr>PowerPoint Presentation</vt:lpstr>
      <vt:lpstr>ИЗБОРНИ ПРОГРАМИ ОДБАРАНИ У ТРЕЋЕМ РАЗРЕДУ ОСТАЈУ ИСТИ И У ЧЕТВРТОМ.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ИЗБОРНИ ПРОГРАМИ</dc:title>
  <dc:creator>Mirjana Varnicic</dc:creator>
  <cp:lastModifiedBy>Mirjana Varnicic</cp:lastModifiedBy>
  <cp:revision>39</cp:revision>
  <dcterms:created xsi:type="dcterms:W3CDTF">2022-06-29T12:54:56Z</dcterms:created>
  <dcterms:modified xsi:type="dcterms:W3CDTF">2022-06-29T17:49:02Z</dcterms:modified>
</cp:coreProperties>
</file>